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8" r:id="rId3"/>
  </p:sldMasterIdLst>
  <p:notesMasterIdLst>
    <p:notesMasterId r:id="rId24"/>
  </p:notesMasterIdLst>
  <p:handoutMasterIdLst>
    <p:handoutMasterId r:id="rId25"/>
  </p:handoutMasterIdLst>
  <p:sldIdLst>
    <p:sldId id="2145708726" r:id="rId4"/>
    <p:sldId id="2145708724" r:id="rId5"/>
    <p:sldId id="259" r:id="rId6"/>
    <p:sldId id="260" r:id="rId7"/>
    <p:sldId id="261" r:id="rId8"/>
    <p:sldId id="262" r:id="rId9"/>
    <p:sldId id="263" r:id="rId10"/>
    <p:sldId id="2145708809" r:id="rId11"/>
    <p:sldId id="264" r:id="rId12"/>
    <p:sldId id="265" r:id="rId13"/>
    <p:sldId id="266" r:id="rId14"/>
    <p:sldId id="267" r:id="rId15"/>
    <p:sldId id="268" r:id="rId16"/>
    <p:sldId id="2145708811" r:id="rId17"/>
    <p:sldId id="2145708810" r:id="rId18"/>
    <p:sldId id="2145708812" r:id="rId19"/>
    <p:sldId id="2145708814" r:id="rId20"/>
    <p:sldId id="2145708813" r:id="rId21"/>
    <p:sldId id="269" r:id="rId22"/>
    <p:sldId id="2145708725" r:id="rId23"/>
  </p:sldIdLst>
  <p:sldSz cx="10693400" cy="6165850"/>
  <p:notesSz cx="10693400" cy="6165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4B39"/>
    <a:srgbClr val="B71928"/>
    <a:srgbClr val="969696"/>
    <a:srgbClr val="C1202F"/>
    <a:srgbClr val="EE643C"/>
    <a:srgbClr val="FBF0F1"/>
    <a:srgbClr val="C1172A"/>
    <a:srgbClr val="FFFFFF"/>
    <a:srgbClr val="EE653B"/>
    <a:srgbClr val="EE66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>
      <p:cViewPr varScale="1">
        <p:scale>
          <a:sx n="67" d="100"/>
          <a:sy n="67" d="100"/>
        </p:scale>
        <p:origin x="1068" y="72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1472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C496BC3-24AD-4ED8-A8C2-7FC32919FE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DD429-318D-482E-B992-4E34AC62E4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057900" y="0"/>
            <a:ext cx="4632325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EC3E5-9FC7-4D3D-ACE7-73FFDE8FAEB0}" type="datetimeFigureOut">
              <a:rPr lang="en-ID" smtClean="0"/>
              <a:t>19/07/2022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52D3F-6116-4582-B01C-7A584B4CB4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5856288"/>
            <a:ext cx="4633913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77DE20-CAFD-47CE-AAF7-6821D3DF6C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7900" y="5856288"/>
            <a:ext cx="4632325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124EA-B4BD-4EAE-B909-A28BDB22C0F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8120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09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BD492-4B7C-4D1C-AB5E-9E103466F57D}" type="datetimeFigureOut">
              <a:rPr lang="en-ID" smtClean="0"/>
              <a:t>19/07/2022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43300" y="771525"/>
            <a:ext cx="3606800" cy="207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2967038"/>
            <a:ext cx="8553450" cy="24288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856288"/>
            <a:ext cx="4633913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5856288"/>
            <a:ext cx="4632325" cy="309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79474-81BB-420E-82A5-703DDE8A17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9703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481" y="1911414"/>
            <a:ext cx="909478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963" y="3452877"/>
            <a:ext cx="74898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64" y="328277"/>
            <a:ext cx="9223058" cy="11917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566" y="1511490"/>
            <a:ext cx="4523809" cy="740758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1004" indent="0">
              <a:buNone/>
              <a:defRPr sz="1754" b="1"/>
            </a:lvl2pPr>
            <a:lvl3pPr marL="802008" indent="0">
              <a:buNone/>
              <a:defRPr sz="1579" b="1"/>
            </a:lvl3pPr>
            <a:lvl4pPr marL="1203012" indent="0">
              <a:buNone/>
              <a:defRPr sz="1403" b="1"/>
            </a:lvl4pPr>
            <a:lvl5pPr marL="1604016" indent="0">
              <a:buNone/>
              <a:defRPr sz="1403" b="1"/>
            </a:lvl5pPr>
            <a:lvl6pPr marL="2005021" indent="0">
              <a:buNone/>
              <a:defRPr sz="1403" b="1"/>
            </a:lvl6pPr>
            <a:lvl7pPr marL="2406025" indent="0">
              <a:buNone/>
              <a:defRPr sz="1403" b="1"/>
            </a:lvl7pPr>
            <a:lvl8pPr marL="2807029" indent="0">
              <a:buNone/>
              <a:defRPr sz="1403" b="1"/>
            </a:lvl8pPr>
            <a:lvl9pPr marL="3208033" indent="0">
              <a:buNone/>
              <a:defRPr sz="14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566" y="2252248"/>
            <a:ext cx="4523809" cy="33127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3535" y="1511490"/>
            <a:ext cx="4546088" cy="740758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1004" indent="0">
              <a:buNone/>
              <a:defRPr sz="1754" b="1"/>
            </a:lvl2pPr>
            <a:lvl3pPr marL="802008" indent="0">
              <a:buNone/>
              <a:defRPr sz="1579" b="1"/>
            </a:lvl3pPr>
            <a:lvl4pPr marL="1203012" indent="0">
              <a:buNone/>
              <a:defRPr sz="1403" b="1"/>
            </a:lvl4pPr>
            <a:lvl5pPr marL="1604016" indent="0">
              <a:buNone/>
              <a:defRPr sz="1403" b="1"/>
            </a:lvl5pPr>
            <a:lvl6pPr marL="2005021" indent="0">
              <a:buNone/>
              <a:defRPr sz="1403" b="1"/>
            </a:lvl6pPr>
            <a:lvl7pPr marL="2406025" indent="0">
              <a:buNone/>
              <a:defRPr sz="1403" b="1"/>
            </a:lvl7pPr>
            <a:lvl8pPr marL="2807029" indent="0">
              <a:buNone/>
              <a:defRPr sz="1403" b="1"/>
            </a:lvl8pPr>
            <a:lvl9pPr marL="3208033" indent="0">
              <a:buNone/>
              <a:defRPr sz="14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3535" y="2252248"/>
            <a:ext cx="4546088" cy="33127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39261-D950-4AE1-8835-9266F9142AD8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221B-E4EA-4C73-A0D5-247034D82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11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39261-D950-4AE1-8835-9266F9142AD8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221B-E4EA-4C73-A0D5-247034D82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33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39261-D950-4AE1-8835-9266F9142AD8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221B-E4EA-4C73-A0D5-247034D82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6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64" y="411057"/>
            <a:ext cx="3448900" cy="1438698"/>
          </a:xfrm>
        </p:spPr>
        <p:txBody>
          <a:bodyPr anchor="b"/>
          <a:lstStyle>
            <a:lvl1pPr>
              <a:defRPr sz="280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6088" y="887769"/>
            <a:ext cx="5413534" cy="4381750"/>
          </a:xfrm>
        </p:spPr>
        <p:txBody>
          <a:bodyPr/>
          <a:lstStyle>
            <a:lvl1pPr>
              <a:defRPr sz="2807"/>
            </a:lvl1pPr>
            <a:lvl2pPr>
              <a:defRPr sz="2456"/>
            </a:lvl2pPr>
            <a:lvl3pPr>
              <a:defRPr sz="2105"/>
            </a:lvl3pPr>
            <a:lvl4pPr>
              <a:defRPr sz="1754"/>
            </a:lvl4pPr>
            <a:lvl5pPr>
              <a:defRPr sz="1754"/>
            </a:lvl5pPr>
            <a:lvl6pPr>
              <a:defRPr sz="1754"/>
            </a:lvl6pPr>
            <a:lvl7pPr>
              <a:defRPr sz="1754"/>
            </a:lvl7pPr>
            <a:lvl8pPr>
              <a:defRPr sz="1754"/>
            </a:lvl8pPr>
            <a:lvl9pPr>
              <a:defRPr sz="17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564" y="1849755"/>
            <a:ext cx="3448900" cy="3426900"/>
          </a:xfrm>
        </p:spPr>
        <p:txBody>
          <a:bodyPr/>
          <a:lstStyle>
            <a:lvl1pPr marL="0" indent="0">
              <a:buNone/>
              <a:defRPr sz="1403"/>
            </a:lvl1pPr>
            <a:lvl2pPr marL="401004" indent="0">
              <a:buNone/>
              <a:defRPr sz="1228"/>
            </a:lvl2pPr>
            <a:lvl3pPr marL="802008" indent="0">
              <a:buNone/>
              <a:defRPr sz="1053"/>
            </a:lvl3pPr>
            <a:lvl4pPr marL="1203012" indent="0">
              <a:buNone/>
              <a:defRPr sz="877"/>
            </a:lvl4pPr>
            <a:lvl5pPr marL="1604016" indent="0">
              <a:buNone/>
              <a:defRPr sz="877"/>
            </a:lvl5pPr>
            <a:lvl6pPr marL="2005021" indent="0">
              <a:buNone/>
              <a:defRPr sz="877"/>
            </a:lvl6pPr>
            <a:lvl7pPr marL="2406025" indent="0">
              <a:buNone/>
              <a:defRPr sz="877"/>
            </a:lvl7pPr>
            <a:lvl8pPr marL="2807029" indent="0">
              <a:buNone/>
              <a:defRPr sz="877"/>
            </a:lvl8pPr>
            <a:lvl9pPr marL="3208033" indent="0">
              <a:buNone/>
              <a:defRPr sz="8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39261-D950-4AE1-8835-9266F9142AD8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221B-E4EA-4C73-A0D5-247034D82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65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64" y="411057"/>
            <a:ext cx="3448900" cy="1438698"/>
          </a:xfrm>
        </p:spPr>
        <p:txBody>
          <a:bodyPr anchor="b"/>
          <a:lstStyle>
            <a:lvl1pPr>
              <a:defRPr sz="280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46088" y="887769"/>
            <a:ext cx="5413534" cy="4381750"/>
          </a:xfrm>
        </p:spPr>
        <p:txBody>
          <a:bodyPr/>
          <a:lstStyle>
            <a:lvl1pPr marL="0" indent="0">
              <a:buNone/>
              <a:defRPr sz="2807"/>
            </a:lvl1pPr>
            <a:lvl2pPr marL="401004" indent="0">
              <a:buNone/>
              <a:defRPr sz="2456"/>
            </a:lvl2pPr>
            <a:lvl3pPr marL="802008" indent="0">
              <a:buNone/>
              <a:defRPr sz="2105"/>
            </a:lvl3pPr>
            <a:lvl4pPr marL="1203012" indent="0">
              <a:buNone/>
              <a:defRPr sz="1754"/>
            </a:lvl4pPr>
            <a:lvl5pPr marL="1604016" indent="0">
              <a:buNone/>
              <a:defRPr sz="1754"/>
            </a:lvl5pPr>
            <a:lvl6pPr marL="2005021" indent="0">
              <a:buNone/>
              <a:defRPr sz="1754"/>
            </a:lvl6pPr>
            <a:lvl7pPr marL="2406025" indent="0">
              <a:buNone/>
              <a:defRPr sz="1754"/>
            </a:lvl7pPr>
            <a:lvl8pPr marL="2807029" indent="0">
              <a:buNone/>
              <a:defRPr sz="1754"/>
            </a:lvl8pPr>
            <a:lvl9pPr marL="3208033" indent="0">
              <a:buNone/>
              <a:defRPr sz="175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564" y="1849755"/>
            <a:ext cx="3448900" cy="3426900"/>
          </a:xfrm>
        </p:spPr>
        <p:txBody>
          <a:bodyPr/>
          <a:lstStyle>
            <a:lvl1pPr marL="0" indent="0">
              <a:buNone/>
              <a:defRPr sz="1403"/>
            </a:lvl1pPr>
            <a:lvl2pPr marL="401004" indent="0">
              <a:buNone/>
              <a:defRPr sz="1228"/>
            </a:lvl2pPr>
            <a:lvl3pPr marL="802008" indent="0">
              <a:buNone/>
              <a:defRPr sz="1053"/>
            </a:lvl3pPr>
            <a:lvl4pPr marL="1203012" indent="0">
              <a:buNone/>
              <a:defRPr sz="877"/>
            </a:lvl4pPr>
            <a:lvl5pPr marL="1604016" indent="0">
              <a:buNone/>
              <a:defRPr sz="877"/>
            </a:lvl5pPr>
            <a:lvl6pPr marL="2005021" indent="0">
              <a:buNone/>
              <a:defRPr sz="877"/>
            </a:lvl6pPr>
            <a:lvl7pPr marL="2406025" indent="0">
              <a:buNone/>
              <a:defRPr sz="877"/>
            </a:lvl7pPr>
            <a:lvl8pPr marL="2807029" indent="0">
              <a:buNone/>
              <a:defRPr sz="877"/>
            </a:lvl8pPr>
            <a:lvl9pPr marL="3208033" indent="0">
              <a:buNone/>
              <a:defRPr sz="8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39261-D950-4AE1-8835-9266F9142AD8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221B-E4EA-4C73-A0D5-247034D82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3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39261-D950-4AE1-8835-9266F9142AD8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221B-E4EA-4C73-A0D5-247034D82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59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2465" y="328276"/>
            <a:ext cx="2305764" cy="52252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172" y="328276"/>
            <a:ext cx="6783626" cy="52252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39261-D950-4AE1-8835-9266F9142AD8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221B-E4EA-4C73-A0D5-247034D82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91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6" y="1911414"/>
            <a:ext cx="908939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3452878"/>
            <a:ext cx="74853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7219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" y="0"/>
            <a:ext cx="10693399" cy="6165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7D4E1F-CE6A-4093-813C-2A25574678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4898" y="286513"/>
            <a:ext cx="1558439" cy="54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633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0491" y="376920"/>
            <a:ext cx="9412419" cy="332057"/>
          </a:xfrm>
        </p:spPr>
        <p:txBody>
          <a:bodyPr lIns="0" tIns="0" rIns="0" bIns="0"/>
          <a:lstStyle>
            <a:lvl1pPr>
              <a:defRPr sz="2105" b="1" i="0">
                <a:solidFill>
                  <a:srgbClr val="1795A3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418146"/>
            <a:ext cx="465162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2" y="1418146"/>
            <a:ext cx="465162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8601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0693400" cy="616585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C2C2C"/>
          </a:solidFill>
        </p:spPr>
        <p:txBody>
          <a:bodyPr wrap="square" lIns="0" tIns="0" rIns="0" bIns="0" rtlCol="0"/>
          <a:lstStyle/>
          <a:p>
            <a:endParaRPr sz="1579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0491" y="376920"/>
            <a:ext cx="9412419" cy="332057"/>
          </a:xfrm>
        </p:spPr>
        <p:txBody>
          <a:bodyPr lIns="0" tIns="0" rIns="0" bIns="0"/>
          <a:lstStyle>
            <a:lvl1pPr>
              <a:defRPr sz="2105" b="1" i="0">
                <a:solidFill>
                  <a:srgbClr val="1795A3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958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2780ABA-DC67-406D-8910-917DB579C124}"/>
              </a:ext>
            </a:extLst>
          </p:cNvPr>
          <p:cNvSpPr txBox="1"/>
          <p:nvPr userDrawn="1"/>
        </p:nvSpPr>
        <p:spPr>
          <a:xfrm>
            <a:off x="5709037" y="379453"/>
            <a:ext cx="46947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02"/>
              </a:lnSpc>
            </a:pPr>
            <a:r>
              <a:rPr sz="3040" b="1" spc="-6" dirty="0">
                <a:solidFill>
                  <a:srgbClr val="FFFFFF"/>
                </a:solidFill>
                <a:latin typeface="Calibri"/>
                <a:cs typeface="Calibri"/>
              </a:rPr>
              <a:t>Click </a:t>
            </a:r>
            <a:r>
              <a:rPr sz="3040" b="1" spc="-18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040" b="1" spc="-6" dirty="0">
                <a:solidFill>
                  <a:srgbClr val="FFFFFF"/>
                </a:solidFill>
                <a:latin typeface="Calibri"/>
                <a:cs typeface="Calibri"/>
              </a:rPr>
              <a:t>edit </a:t>
            </a:r>
            <a:r>
              <a:rPr sz="3040" b="1" spc="-18" dirty="0">
                <a:solidFill>
                  <a:srgbClr val="FFFFFF"/>
                </a:solidFill>
                <a:latin typeface="Calibri"/>
                <a:cs typeface="Calibri"/>
              </a:rPr>
              <a:t>Master </a:t>
            </a:r>
            <a:r>
              <a:rPr sz="3040" b="1" spc="-6" dirty="0">
                <a:solidFill>
                  <a:srgbClr val="FFFFFF"/>
                </a:solidFill>
                <a:latin typeface="Calibri"/>
                <a:cs typeface="Calibri"/>
              </a:rPr>
              <a:t>title</a:t>
            </a:r>
            <a:r>
              <a:rPr sz="304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40" b="1" spc="-12" dirty="0">
                <a:solidFill>
                  <a:srgbClr val="FFFFFF"/>
                </a:solidFill>
                <a:latin typeface="Calibri"/>
                <a:cs typeface="Calibri"/>
              </a:rPr>
              <a:t>style</a:t>
            </a:r>
            <a:endParaRPr sz="3040">
              <a:latin typeface="Calibri"/>
              <a:cs typeface="Calibri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F4D6BB1-DA07-47D8-B1A2-2A1D35F66D37}"/>
              </a:ext>
            </a:extLst>
          </p:cNvPr>
          <p:cNvSpPr/>
          <p:nvPr userDrawn="1"/>
        </p:nvSpPr>
        <p:spPr>
          <a:xfrm>
            <a:off x="182144" y="82393"/>
            <a:ext cx="1595119" cy="601297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05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47D9E7F-64CD-4085-9503-5BA7DD078C6F}"/>
              </a:ext>
            </a:extLst>
          </p:cNvPr>
          <p:cNvSpPr/>
          <p:nvPr userDrawn="1"/>
        </p:nvSpPr>
        <p:spPr>
          <a:xfrm>
            <a:off x="0" y="7309"/>
            <a:ext cx="10693400" cy="6156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05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C1BDAECB-C864-44E0-875B-739E9684F8CC}"/>
              </a:ext>
            </a:extLst>
          </p:cNvPr>
          <p:cNvSpPr/>
          <p:nvPr userDrawn="1"/>
        </p:nvSpPr>
        <p:spPr>
          <a:xfrm>
            <a:off x="182144" y="82393"/>
            <a:ext cx="1595119" cy="601297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05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5A55353A-B562-4921-8639-2072A1C59DFE}"/>
              </a:ext>
            </a:extLst>
          </p:cNvPr>
          <p:cNvSpPr/>
          <p:nvPr userDrawn="1"/>
        </p:nvSpPr>
        <p:spPr>
          <a:xfrm>
            <a:off x="4579192" y="0"/>
            <a:ext cx="6114546" cy="6165850"/>
          </a:xfrm>
          <a:custGeom>
            <a:avLst/>
            <a:gdLst/>
            <a:ahLst/>
            <a:cxnLst/>
            <a:rect l="l" t="t" r="r" b="b"/>
            <a:pathLst>
              <a:path w="5228590" h="5143500">
                <a:moveTo>
                  <a:pt x="0" y="0"/>
                </a:moveTo>
                <a:lnTo>
                  <a:pt x="5228302" y="0"/>
                </a:lnTo>
                <a:lnTo>
                  <a:pt x="5228302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105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477B239D-A8D9-40DD-A361-755625DD2600}"/>
              </a:ext>
            </a:extLst>
          </p:cNvPr>
          <p:cNvSpPr/>
          <p:nvPr userDrawn="1"/>
        </p:nvSpPr>
        <p:spPr>
          <a:xfrm>
            <a:off x="5966917" y="5191181"/>
            <a:ext cx="3842495" cy="5371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05"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DE22651-21E1-4EDA-A40E-AE7B6ECEC2B0}"/>
              </a:ext>
            </a:extLst>
          </p:cNvPr>
          <p:cNvSpPr txBox="1"/>
          <p:nvPr userDrawn="1"/>
        </p:nvSpPr>
        <p:spPr>
          <a:xfrm>
            <a:off x="5626770" y="1429598"/>
            <a:ext cx="4273860" cy="623753"/>
          </a:xfrm>
          <a:prstGeom prst="rect">
            <a:avLst/>
          </a:prstGeom>
        </p:spPr>
        <p:txBody>
          <a:bodyPr vert="horz" wrap="square" lIns="0" tIns="14852" rIns="0" bIns="0" rtlCol="0">
            <a:spAutoFit/>
          </a:bodyPr>
          <a:lstStyle/>
          <a:p>
            <a:pPr marL="14851" algn="ctr">
              <a:spcBef>
                <a:spcPts val="117"/>
              </a:spcBef>
              <a:tabLst>
                <a:tab pos="1766502" algn="l"/>
              </a:tabLst>
            </a:pPr>
            <a:r>
              <a:rPr sz="3859" b="1" spc="263" dirty="0">
                <a:solidFill>
                  <a:srgbClr val="FFFFFF"/>
                </a:solidFill>
                <a:latin typeface="Arial Black" panose="020B0A04020102020204" pitchFamily="34" charset="0"/>
                <a:cs typeface="Calibri"/>
              </a:rPr>
              <a:t>THAN</a:t>
            </a:r>
            <a:r>
              <a:rPr sz="3859" b="1" dirty="0">
                <a:solidFill>
                  <a:srgbClr val="FFFFFF"/>
                </a:solidFill>
                <a:latin typeface="Arial Black" panose="020B0A04020102020204" pitchFamily="34" charset="0"/>
                <a:cs typeface="Calibri"/>
              </a:rPr>
              <a:t>K</a:t>
            </a:r>
            <a:r>
              <a:rPr lang="en-US" sz="3859" b="1" dirty="0">
                <a:solidFill>
                  <a:srgbClr val="FFFFFF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3859" b="1" spc="105" dirty="0">
                <a:solidFill>
                  <a:srgbClr val="FFFFFF"/>
                </a:solidFill>
                <a:latin typeface="Arial Black" panose="020B0A04020102020204" pitchFamily="34" charset="0"/>
                <a:cs typeface="Calibri"/>
              </a:rPr>
              <a:t>Y</a:t>
            </a:r>
            <a:r>
              <a:rPr sz="3859" b="1" spc="263" dirty="0">
                <a:solidFill>
                  <a:srgbClr val="FFFFFF"/>
                </a:solidFill>
                <a:latin typeface="Arial Black" panose="020B0A04020102020204" pitchFamily="34" charset="0"/>
                <a:cs typeface="Calibri"/>
              </a:rPr>
              <a:t>O</a:t>
            </a:r>
            <a:r>
              <a:rPr sz="3859" b="1" dirty="0">
                <a:solidFill>
                  <a:srgbClr val="FFFFFF"/>
                </a:solidFill>
                <a:latin typeface="Arial Black" panose="020B0A04020102020204" pitchFamily="34" charset="0"/>
                <a:cs typeface="Calibri"/>
              </a:rPr>
              <a:t>U</a:t>
            </a:r>
            <a:endParaRPr sz="3859" dirty="0">
              <a:latin typeface="Arial Black" panose="020B0A04020102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462E8CBD-1984-4506-9F84-5FD6195245C1}"/>
              </a:ext>
            </a:extLst>
          </p:cNvPr>
          <p:cNvSpPr/>
          <p:nvPr userDrawn="1"/>
        </p:nvSpPr>
        <p:spPr>
          <a:xfrm>
            <a:off x="0" y="3"/>
            <a:ext cx="4961770" cy="6161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05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4B1E1DEE-1575-4571-9471-FA5B78C4401D}"/>
              </a:ext>
            </a:extLst>
          </p:cNvPr>
          <p:cNvSpPr/>
          <p:nvPr userDrawn="1"/>
        </p:nvSpPr>
        <p:spPr>
          <a:xfrm>
            <a:off x="474099" y="610421"/>
            <a:ext cx="3996414" cy="13655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05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6F8A70-DF5F-4F32-A9B9-1CA88E1129B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6284299" y="4373428"/>
            <a:ext cx="3207729" cy="7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52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" y="0"/>
            <a:ext cx="10693399" cy="6165848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1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7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1943">
              <a:defRPr/>
            </a:pPr>
            <a:fld id="{B6F15528-21DE-4FAA-801E-634DDDAF4B2B}" type="slidenum">
              <a:rPr lang="en-ID" smtClean="0">
                <a:solidFill>
                  <a:prstClr val="black">
                    <a:tint val="75000"/>
                  </a:prstClr>
                </a:solidFill>
              </a:rPr>
              <a:pPr defTabSz="801943">
                <a:defRPr/>
              </a:pPr>
              <a:t>‹#›</a:t>
            </a:fld>
            <a:endParaRPr lang="en-ID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BA687-4702-490A-8B58-B8D7B1346B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4898" y="286513"/>
            <a:ext cx="1558439" cy="54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2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988" y="1418146"/>
            <a:ext cx="465439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10372" y="1418146"/>
            <a:ext cx="465439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675" y="1009090"/>
            <a:ext cx="8020050" cy="2146629"/>
          </a:xfrm>
        </p:spPr>
        <p:txBody>
          <a:bodyPr anchor="b"/>
          <a:lstStyle>
            <a:lvl1pPr algn="ctr">
              <a:defRPr sz="526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675" y="3238499"/>
            <a:ext cx="8020050" cy="1488653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004" indent="0" algn="ctr">
              <a:buNone/>
              <a:defRPr sz="1754"/>
            </a:lvl2pPr>
            <a:lvl3pPr marL="802008" indent="0" algn="ctr">
              <a:buNone/>
              <a:defRPr sz="1579"/>
            </a:lvl3pPr>
            <a:lvl4pPr marL="1203012" indent="0" algn="ctr">
              <a:buNone/>
              <a:defRPr sz="1403"/>
            </a:lvl4pPr>
            <a:lvl5pPr marL="1604016" indent="0" algn="ctr">
              <a:buNone/>
              <a:defRPr sz="1403"/>
            </a:lvl5pPr>
            <a:lvl6pPr marL="2005021" indent="0" algn="ctr">
              <a:buNone/>
              <a:defRPr sz="1403"/>
            </a:lvl6pPr>
            <a:lvl7pPr marL="2406025" indent="0" algn="ctr">
              <a:buNone/>
              <a:defRPr sz="1403"/>
            </a:lvl7pPr>
            <a:lvl8pPr marL="2807029" indent="0" algn="ctr">
              <a:buNone/>
              <a:defRPr sz="1403"/>
            </a:lvl8pPr>
            <a:lvl9pPr marL="3208033" indent="0" algn="ctr">
              <a:buNone/>
              <a:defRPr sz="140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39261-D950-4AE1-8835-9266F9142AD8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221B-E4EA-4C73-A0D5-247034D82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64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39261-D950-4AE1-8835-9266F9142AD8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221B-E4EA-4C73-A0D5-247034D82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66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02" y="1537181"/>
            <a:ext cx="9223058" cy="2564822"/>
          </a:xfrm>
        </p:spPr>
        <p:txBody>
          <a:bodyPr anchor="b"/>
          <a:lstStyle>
            <a:lvl1pPr>
              <a:defRPr sz="526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602" y="4126270"/>
            <a:ext cx="9223058" cy="1348779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004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2pPr>
            <a:lvl3pPr marL="802008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3pPr>
            <a:lvl4pPr marL="1203012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604016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00502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406025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2807029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208033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39261-D950-4AE1-8835-9266F9142AD8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221B-E4EA-4C73-A0D5-247034D82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4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172" y="1641374"/>
            <a:ext cx="4544695" cy="3912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3535" y="1641374"/>
            <a:ext cx="4544695" cy="3912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39261-D950-4AE1-8835-9266F9142AD8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221B-E4EA-4C73-A0D5-247034D82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7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988" y="246635"/>
            <a:ext cx="962977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988" y="1418146"/>
            <a:ext cx="962977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7915" y="5734241"/>
            <a:ext cx="34239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987" y="5734241"/>
            <a:ext cx="246094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703820" y="5734241"/>
            <a:ext cx="246094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193">
        <a:defRPr>
          <a:latin typeface="+mn-lt"/>
          <a:ea typeface="+mn-ea"/>
          <a:cs typeface="+mn-cs"/>
        </a:defRPr>
      </a:lvl2pPr>
      <a:lvl3pPr marL="914386">
        <a:defRPr>
          <a:latin typeface="+mn-lt"/>
          <a:ea typeface="+mn-ea"/>
          <a:cs typeface="+mn-cs"/>
        </a:defRPr>
      </a:lvl3pPr>
      <a:lvl4pPr marL="1371579">
        <a:defRPr>
          <a:latin typeface="+mn-lt"/>
          <a:ea typeface="+mn-ea"/>
          <a:cs typeface="+mn-cs"/>
        </a:defRPr>
      </a:lvl4pPr>
      <a:lvl5pPr marL="1828773">
        <a:defRPr>
          <a:latin typeface="+mn-lt"/>
          <a:ea typeface="+mn-ea"/>
          <a:cs typeface="+mn-cs"/>
        </a:defRPr>
      </a:lvl5pPr>
      <a:lvl6pPr marL="2285966">
        <a:defRPr>
          <a:latin typeface="+mn-lt"/>
          <a:ea typeface="+mn-ea"/>
          <a:cs typeface="+mn-cs"/>
        </a:defRPr>
      </a:lvl6pPr>
      <a:lvl7pPr marL="2743159">
        <a:defRPr>
          <a:latin typeface="+mn-lt"/>
          <a:ea typeface="+mn-ea"/>
          <a:cs typeface="+mn-cs"/>
        </a:defRPr>
      </a:lvl7pPr>
      <a:lvl8pPr marL="3200352">
        <a:defRPr>
          <a:latin typeface="+mn-lt"/>
          <a:ea typeface="+mn-ea"/>
          <a:cs typeface="+mn-cs"/>
        </a:defRPr>
      </a:lvl8pPr>
      <a:lvl9pPr marL="365754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193">
        <a:defRPr>
          <a:latin typeface="+mn-lt"/>
          <a:ea typeface="+mn-ea"/>
          <a:cs typeface="+mn-cs"/>
        </a:defRPr>
      </a:lvl2pPr>
      <a:lvl3pPr marL="914386">
        <a:defRPr>
          <a:latin typeface="+mn-lt"/>
          <a:ea typeface="+mn-ea"/>
          <a:cs typeface="+mn-cs"/>
        </a:defRPr>
      </a:lvl3pPr>
      <a:lvl4pPr marL="1371579">
        <a:defRPr>
          <a:latin typeface="+mn-lt"/>
          <a:ea typeface="+mn-ea"/>
          <a:cs typeface="+mn-cs"/>
        </a:defRPr>
      </a:lvl4pPr>
      <a:lvl5pPr marL="1828773">
        <a:defRPr>
          <a:latin typeface="+mn-lt"/>
          <a:ea typeface="+mn-ea"/>
          <a:cs typeface="+mn-cs"/>
        </a:defRPr>
      </a:lvl5pPr>
      <a:lvl6pPr marL="2285966">
        <a:defRPr>
          <a:latin typeface="+mn-lt"/>
          <a:ea typeface="+mn-ea"/>
          <a:cs typeface="+mn-cs"/>
        </a:defRPr>
      </a:lvl6pPr>
      <a:lvl7pPr marL="2743159">
        <a:defRPr>
          <a:latin typeface="+mn-lt"/>
          <a:ea typeface="+mn-ea"/>
          <a:cs typeface="+mn-cs"/>
        </a:defRPr>
      </a:lvl7pPr>
      <a:lvl8pPr marL="3200352">
        <a:defRPr>
          <a:latin typeface="+mn-lt"/>
          <a:ea typeface="+mn-ea"/>
          <a:cs typeface="+mn-cs"/>
        </a:defRPr>
      </a:lvl8pPr>
      <a:lvl9pPr marL="3657546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171" y="328277"/>
            <a:ext cx="9223058" cy="1191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171" y="1641374"/>
            <a:ext cx="9223058" cy="3912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171" y="5714830"/>
            <a:ext cx="2406015" cy="3282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39261-D950-4AE1-8835-9266F9142AD8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2189" y="5714830"/>
            <a:ext cx="3609023" cy="3282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2215" y="5714830"/>
            <a:ext cx="2406015" cy="3282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A221B-E4EA-4C73-A0D5-247034D82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3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802008" rtl="0" eaLnBrk="1" latinLnBrk="0" hangingPunct="1">
        <a:lnSpc>
          <a:spcPct val="90000"/>
        </a:lnSpc>
        <a:spcBef>
          <a:spcPct val="0"/>
        </a:spcBef>
        <a:buNone/>
        <a:defRPr sz="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502" indent="-200502" algn="l" defTabSz="802008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1pPr>
      <a:lvl2pPr marL="601506" indent="-200502" algn="l" defTabSz="802008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02510" indent="-200502" algn="l" defTabSz="802008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403514" indent="-200502" algn="l" defTabSz="802008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804519" indent="-200502" algn="l" defTabSz="802008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205523" indent="-200502" algn="l" defTabSz="802008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6527" indent="-200502" algn="l" defTabSz="802008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7531" indent="-200502" algn="l" defTabSz="802008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8536" indent="-200502" algn="l" defTabSz="802008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2008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1004" algn="l" defTabSz="802008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2008" algn="l" defTabSz="802008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3012" algn="l" defTabSz="802008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6" algn="l" defTabSz="802008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5021" algn="l" defTabSz="802008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6025" algn="l" defTabSz="802008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7029" algn="l" defTabSz="802008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8033" algn="l" defTabSz="802008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0693400" cy="616585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579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0491" y="376917"/>
            <a:ext cx="941241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1795A3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1" y="1418146"/>
            <a:ext cx="96240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5734243"/>
            <a:ext cx="342188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5734243"/>
            <a:ext cx="245948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5734243"/>
            <a:ext cx="245948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686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0981">
        <a:defRPr>
          <a:latin typeface="+mn-lt"/>
          <a:ea typeface="+mn-ea"/>
          <a:cs typeface="+mn-cs"/>
        </a:defRPr>
      </a:lvl2pPr>
      <a:lvl3pPr marL="801963">
        <a:defRPr>
          <a:latin typeface="+mn-lt"/>
          <a:ea typeface="+mn-ea"/>
          <a:cs typeface="+mn-cs"/>
        </a:defRPr>
      </a:lvl3pPr>
      <a:lvl4pPr marL="1202944">
        <a:defRPr>
          <a:latin typeface="+mn-lt"/>
          <a:ea typeface="+mn-ea"/>
          <a:cs typeface="+mn-cs"/>
        </a:defRPr>
      </a:lvl4pPr>
      <a:lvl5pPr marL="1603925">
        <a:defRPr>
          <a:latin typeface="+mn-lt"/>
          <a:ea typeface="+mn-ea"/>
          <a:cs typeface="+mn-cs"/>
        </a:defRPr>
      </a:lvl5pPr>
      <a:lvl6pPr marL="2004906">
        <a:defRPr>
          <a:latin typeface="+mn-lt"/>
          <a:ea typeface="+mn-ea"/>
          <a:cs typeface="+mn-cs"/>
        </a:defRPr>
      </a:lvl6pPr>
      <a:lvl7pPr marL="2405888">
        <a:defRPr>
          <a:latin typeface="+mn-lt"/>
          <a:ea typeface="+mn-ea"/>
          <a:cs typeface="+mn-cs"/>
        </a:defRPr>
      </a:lvl7pPr>
      <a:lvl8pPr marL="2806869">
        <a:defRPr>
          <a:latin typeface="+mn-lt"/>
          <a:ea typeface="+mn-ea"/>
          <a:cs typeface="+mn-cs"/>
        </a:defRPr>
      </a:lvl8pPr>
      <a:lvl9pPr marL="320785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0981">
        <a:defRPr>
          <a:latin typeface="+mn-lt"/>
          <a:ea typeface="+mn-ea"/>
          <a:cs typeface="+mn-cs"/>
        </a:defRPr>
      </a:lvl2pPr>
      <a:lvl3pPr marL="801963">
        <a:defRPr>
          <a:latin typeface="+mn-lt"/>
          <a:ea typeface="+mn-ea"/>
          <a:cs typeface="+mn-cs"/>
        </a:defRPr>
      </a:lvl3pPr>
      <a:lvl4pPr marL="1202944">
        <a:defRPr>
          <a:latin typeface="+mn-lt"/>
          <a:ea typeface="+mn-ea"/>
          <a:cs typeface="+mn-cs"/>
        </a:defRPr>
      </a:lvl4pPr>
      <a:lvl5pPr marL="1603925">
        <a:defRPr>
          <a:latin typeface="+mn-lt"/>
          <a:ea typeface="+mn-ea"/>
          <a:cs typeface="+mn-cs"/>
        </a:defRPr>
      </a:lvl5pPr>
      <a:lvl6pPr marL="2004906">
        <a:defRPr>
          <a:latin typeface="+mn-lt"/>
          <a:ea typeface="+mn-ea"/>
          <a:cs typeface="+mn-cs"/>
        </a:defRPr>
      </a:lvl6pPr>
      <a:lvl7pPr marL="2405888">
        <a:defRPr>
          <a:latin typeface="+mn-lt"/>
          <a:ea typeface="+mn-ea"/>
          <a:cs typeface="+mn-cs"/>
        </a:defRPr>
      </a:lvl7pPr>
      <a:lvl8pPr marL="2806869">
        <a:defRPr>
          <a:latin typeface="+mn-lt"/>
          <a:ea typeface="+mn-ea"/>
          <a:cs typeface="+mn-cs"/>
        </a:defRPr>
      </a:lvl8pPr>
      <a:lvl9pPr marL="320785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6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microsoft.com/office/2007/relationships/hdphoto" Target="../media/hdphoto1.wdp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27000">
              <a:srgbClr val="C3C3C3"/>
            </a:gs>
            <a:gs pos="0">
              <a:schemeClr val="bg1">
                <a:lumMod val="85000"/>
              </a:schemeClr>
            </a:gs>
            <a:gs pos="100000">
              <a:schemeClr val="bg1">
                <a:lumMod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5324784-6942-4C01-83B9-66624FBF76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0693400" cy="616585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027C12F-5660-4339-8EEF-416BF0667E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00" y="187326"/>
            <a:ext cx="2286000" cy="459719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B12231-1BCC-4F01-9C92-47A9E8689737}"/>
              </a:ext>
            </a:extLst>
          </p:cNvPr>
          <p:cNvSpPr txBox="1"/>
          <p:nvPr/>
        </p:nvSpPr>
        <p:spPr>
          <a:xfrm>
            <a:off x="3969561" y="1101726"/>
            <a:ext cx="2754280" cy="830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86">
              <a:defRPr/>
            </a:pPr>
            <a:r>
              <a:rPr lang="en-US" sz="4799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Defence</a:t>
            </a:r>
            <a:r>
              <a:rPr lang="en-US" sz="47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4F92B0-5D44-439D-8FEB-BB2BB0FC21D4}"/>
              </a:ext>
            </a:extLst>
          </p:cNvPr>
          <p:cNvSpPr txBox="1"/>
          <p:nvPr/>
        </p:nvSpPr>
        <p:spPr>
          <a:xfrm>
            <a:off x="3742287" y="3278197"/>
            <a:ext cx="313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6">
              <a:defRPr/>
            </a:pPr>
            <a:r>
              <a:rPr lang="en-US" sz="2800" dirty="0">
                <a:solidFill>
                  <a:prstClr val="white"/>
                </a:solidFill>
                <a:latin typeface="Calibri"/>
              </a:rPr>
              <a:t>General Information</a:t>
            </a:r>
            <a:endParaRPr lang="en-ID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E4677-D885-4200-ACDE-448D3DD79595}"/>
              </a:ext>
            </a:extLst>
          </p:cNvPr>
          <p:cNvSpPr txBox="1"/>
          <p:nvPr/>
        </p:nvSpPr>
        <p:spPr>
          <a:xfrm>
            <a:off x="3969560" y="1710185"/>
            <a:ext cx="2616422" cy="830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86">
              <a:defRPr/>
            </a:pPr>
            <a:r>
              <a:rPr lang="en-US" sz="47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DB998-CE65-4496-924D-BC7A519FC809}"/>
              </a:ext>
            </a:extLst>
          </p:cNvPr>
          <p:cNvSpPr txBox="1"/>
          <p:nvPr/>
        </p:nvSpPr>
        <p:spPr>
          <a:xfrm>
            <a:off x="3814871" y="2340303"/>
            <a:ext cx="3063659" cy="830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86">
              <a:defRPr/>
            </a:pPr>
            <a:r>
              <a:rPr lang="en-US" sz="47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Indonesia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C25DB7-0FF7-4824-9AA6-9E4AAAA10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0" b="30800"/>
          <a:stretch/>
        </p:blipFill>
        <p:spPr bwMode="auto">
          <a:xfrm>
            <a:off x="546101" y="262251"/>
            <a:ext cx="1676400" cy="38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9557" y="0"/>
            <a:ext cx="9916694" cy="6160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3789" y="0"/>
            <a:ext cx="10173368" cy="6157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273" y="2673"/>
            <a:ext cx="10135936" cy="6157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736" y="0"/>
            <a:ext cx="10261600" cy="61548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4BDADA3-109A-44B1-B382-DA9CA7C47844}"/>
              </a:ext>
            </a:extLst>
          </p:cNvPr>
          <p:cNvSpPr/>
          <p:nvPr/>
        </p:nvSpPr>
        <p:spPr>
          <a:xfrm>
            <a:off x="0" y="0"/>
            <a:ext cx="10693400" cy="61658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2008">
              <a:defRPr/>
            </a:pPr>
            <a:endParaRPr lang="en-ID" sz="1579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C1D838-0C49-4526-BDDC-EE3BE79AD0AD}"/>
              </a:ext>
            </a:extLst>
          </p:cNvPr>
          <p:cNvSpPr txBox="1"/>
          <p:nvPr/>
        </p:nvSpPr>
        <p:spPr>
          <a:xfrm>
            <a:off x="302358" y="1583001"/>
            <a:ext cx="6879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2008">
              <a:defRPr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INDONESIA DEFENSE &amp; MANUFACTURING RESEARCH INSTITUTE</a:t>
            </a:r>
            <a:endParaRPr lang="en-ID" sz="2400" b="1" dirty="0">
              <a:solidFill>
                <a:prstClr val="black"/>
              </a:solidFill>
              <a:latin typeface="Arial Nova Cond" panose="020B0506020202020204" pitchFamily="34" charset="0"/>
            </a:endParaRPr>
          </a:p>
        </p:txBody>
      </p:sp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8861FE9B-A6F2-4472-87FD-BBC8DE19CA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" b="33547"/>
          <a:stretch/>
        </p:blipFill>
        <p:spPr>
          <a:xfrm>
            <a:off x="6800305" y="0"/>
            <a:ext cx="3966171" cy="616585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1CA8D49-3EFC-44AD-B1C8-719273028E74}"/>
              </a:ext>
            </a:extLst>
          </p:cNvPr>
          <p:cNvSpPr/>
          <p:nvPr/>
        </p:nvSpPr>
        <p:spPr>
          <a:xfrm>
            <a:off x="2078908" y="2747019"/>
            <a:ext cx="4764316" cy="826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705" marR="134781" algn="just">
              <a:lnSpc>
                <a:spcPct val="1012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  <a:cs typeface="Calibri"/>
              </a:rPr>
              <a:t>To become a world-class Research Institute that contributes to improving core competencies, maximizing strategic partnerships, and providing value-added solutions to support the independence and sustainability of the national defense and manufacturing industries</a:t>
            </a:r>
            <a:endParaRPr lang="en-ID" sz="12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07701F-D14A-AA7D-4ABC-7DAAABCC7140}"/>
              </a:ext>
            </a:extLst>
          </p:cNvPr>
          <p:cNvGrpSpPr/>
          <p:nvPr/>
        </p:nvGrpSpPr>
        <p:grpSpPr>
          <a:xfrm>
            <a:off x="307744" y="2503659"/>
            <a:ext cx="1633013" cy="872707"/>
            <a:chOff x="7371287" y="17178"/>
            <a:chExt cx="1633013" cy="872707"/>
          </a:xfrm>
        </p:grpSpPr>
        <p:sp>
          <p:nvSpPr>
            <p:cNvPr id="26" name="Text Placeholder 6">
              <a:extLst>
                <a:ext uri="{FF2B5EF4-FFF2-40B4-BE49-F238E27FC236}">
                  <a16:creationId xmlns:a16="http://schemas.microsoft.com/office/drawing/2014/main" id="{07FCEF5B-DEDF-4930-B3E5-3CD2D54B9A06}"/>
                </a:ext>
              </a:extLst>
            </p:cNvPr>
            <p:cNvSpPr txBox="1">
              <a:spLocks/>
            </p:cNvSpPr>
            <p:nvPr/>
          </p:nvSpPr>
          <p:spPr>
            <a:xfrm>
              <a:off x="8007834" y="311137"/>
              <a:ext cx="996466" cy="198227"/>
            </a:xfrm>
            <a:prstGeom prst="roundRect">
              <a:avLst/>
            </a:prstGeom>
            <a:no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150" tIns="30075" rIns="60150" bIns="300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1050" b="1">
                  <a:solidFill>
                    <a:srgbClr val="FFFFFF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802008">
                <a:defRPr/>
              </a:pPr>
              <a:r>
                <a:rPr lang="en-US" sz="2456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Vision</a:t>
              </a:r>
            </a:p>
          </p:txBody>
        </p:sp>
        <p:pic>
          <p:nvPicPr>
            <p:cNvPr id="33" name="Picture 3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74A14A9A-FB7A-46CF-B2F2-25F1B4842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287" y="17178"/>
              <a:ext cx="834763" cy="87270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DC9474-FF3A-D8E1-681D-D27DCCD794A9}"/>
              </a:ext>
            </a:extLst>
          </p:cNvPr>
          <p:cNvGrpSpPr/>
          <p:nvPr/>
        </p:nvGrpSpPr>
        <p:grpSpPr>
          <a:xfrm>
            <a:off x="307743" y="3600675"/>
            <a:ext cx="1892126" cy="872707"/>
            <a:chOff x="442376" y="4506037"/>
            <a:chExt cx="1892126" cy="872707"/>
          </a:xfrm>
        </p:grpSpPr>
        <p:sp>
          <p:nvSpPr>
            <p:cNvPr id="28" name="Text Placeholder 6">
              <a:extLst>
                <a:ext uri="{FF2B5EF4-FFF2-40B4-BE49-F238E27FC236}">
                  <a16:creationId xmlns:a16="http://schemas.microsoft.com/office/drawing/2014/main" id="{6DF22620-E0D7-4B4D-BF15-24467A0A4708}"/>
                </a:ext>
              </a:extLst>
            </p:cNvPr>
            <p:cNvSpPr txBox="1">
              <a:spLocks/>
            </p:cNvSpPr>
            <p:nvPr/>
          </p:nvSpPr>
          <p:spPr>
            <a:xfrm>
              <a:off x="1109436" y="4723324"/>
              <a:ext cx="1225066" cy="413677"/>
            </a:xfrm>
            <a:prstGeom prst="roundRect">
              <a:avLst>
                <a:gd name="adj" fmla="val 7724"/>
              </a:avLst>
            </a:prstGeom>
            <a:noFill/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150" tIns="30075" rIns="60150" bIns="300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1050" b="1">
                  <a:solidFill>
                    <a:srgbClr val="FFFFFF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802008">
                <a:defRPr/>
              </a:pPr>
              <a:r>
                <a:rPr lang="en-US" sz="2456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Mission</a:t>
              </a:r>
            </a:p>
          </p:txBody>
        </p:sp>
        <p:pic>
          <p:nvPicPr>
            <p:cNvPr id="35" name="Picture 34" descr="Logo&#10;&#10;Description automatically generated">
              <a:extLst>
                <a:ext uri="{FF2B5EF4-FFF2-40B4-BE49-F238E27FC236}">
                  <a16:creationId xmlns:a16="http://schemas.microsoft.com/office/drawing/2014/main" id="{E479124A-6E78-4C07-BD17-18DE2804A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76" y="4506037"/>
              <a:ext cx="834763" cy="872707"/>
            </a:xfrm>
            <a:prstGeom prst="rect">
              <a:avLst/>
            </a:prstGeom>
          </p:spPr>
        </p:pic>
      </p:grp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5E9A580-6540-5244-F258-7AE12FC873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34" y="176902"/>
            <a:ext cx="2517863" cy="11518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4546D3-45E8-3CA8-9640-312B94A4255A}"/>
              </a:ext>
            </a:extLst>
          </p:cNvPr>
          <p:cNvSpPr txBox="1"/>
          <p:nvPr/>
        </p:nvSpPr>
        <p:spPr>
          <a:xfrm>
            <a:off x="2199869" y="3906734"/>
            <a:ext cx="4241766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1937" indent="-171447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  <a:cs typeface="Calibri"/>
              </a:rPr>
              <a:t>Building the 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  <a:cs typeface="Calibri"/>
              </a:rPr>
              <a:t>capability of the Defense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  <a:cs typeface="Calibri"/>
              </a:rPr>
              <a:t>and Manufacturing Industry focuses on 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  <a:cs typeface="Calibri"/>
              </a:rPr>
              <a:t>strengthening core competencies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  <a:cs typeface="Calibri"/>
              </a:rPr>
              <a:t>and maximizing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  <a:cs typeface="Calibri"/>
              </a:rPr>
              <a:t> strategic partnerships</a:t>
            </a:r>
          </a:p>
          <a:p>
            <a:pPr marL="181937" indent="-171447">
              <a:spcBef>
                <a:spcPts val="83"/>
              </a:spcBef>
              <a:buFont typeface="Arial" panose="020B0604020202020204" pitchFamily="34" charset="0"/>
              <a:buChar char="•"/>
            </a:pPr>
            <a:endParaRPr lang="en-ID" sz="1200" b="1" spc="-8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  <a:cs typeface="Calibri"/>
            </a:endParaRPr>
          </a:p>
          <a:p>
            <a:pPr marL="181937" indent="-171447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spc="-8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  <a:cs typeface="Calibri"/>
              </a:rPr>
              <a:t>Increasing </a:t>
            </a:r>
            <a:r>
              <a:rPr lang="en-US" sz="1200" b="1" spc="-8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  <a:cs typeface="Calibri"/>
              </a:rPr>
              <a:t>ecosystem synergy </a:t>
            </a:r>
            <a:r>
              <a:rPr lang="en-US" sz="1200" spc="-8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  <a:cs typeface="Calibri"/>
              </a:rPr>
              <a:t>to support the </a:t>
            </a:r>
            <a:r>
              <a:rPr lang="en-US" sz="1200" b="1" spc="-8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  <a:cs typeface="Calibri"/>
              </a:rPr>
              <a:t>strengthening of defense &amp; manufacturing technology and industries</a:t>
            </a:r>
          </a:p>
          <a:p>
            <a:pPr marL="10490">
              <a:spcBef>
                <a:spcPts val="83"/>
              </a:spcBef>
            </a:pPr>
            <a:endParaRPr lang="en-ID" sz="12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  <a:cs typeface="Calibri"/>
            </a:endParaRPr>
          </a:p>
          <a:p>
            <a:pPr marL="181937" indent="-171447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  <a:cs typeface="Calibri"/>
              </a:rPr>
              <a:t>Recommend </a:t>
            </a:r>
            <a:r>
              <a:rPr lang="en-US" sz="1200" b="1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  <a:cs typeface="Calibri"/>
              </a:rPr>
              <a:t>sustainable defense </a:t>
            </a:r>
            <a:r>
              <a:rPr lang="en-US" sz="1200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  <a:cs typeface="Calibri"/>
              </a:rPr>
              <a:t>and manufacturing industry </a:t>
            </a:r>
            <a:r>
              <a:rPr lang="en-US" sz="1200" b="1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  <a:cs typeface="Calibri"/>
              </a:rPr>
              <a:t>policies through research policy </a:t>
            </a:r>
            <a:r>
              <a:rPr lang="en-US" sz="1200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  <a:cs typeface="Calibri"/>
              </a:rPr>
              <a:t>and </a:t>
            </a:r>
            <a:r>
              <a:rPr lang="en-US" sz="1200" b="1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  <a:cs typeface="Calibri"/>
              </a:rPr>
              <a:t>business model innovation</a:t>
            </a:r>
            <a:endParaRPr lang="en-ID" sz="1200" b="1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  <a:cs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DF700F-0CF7-9954-8F9F-74CF3BBCCD4D}"/>
              </a:ext>
            </a:extLst>
          </p:cNvPr>
          <p:cNvSpPr/>
          <p:nvPr/>
        </p:nvSpPr>
        <p:spPr>
          <a:xfrm>
            <a:off x="7721927" y="1175209"/>
            <a:ext cx="2663731" cy="483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888" marR="4196" indent="-94398">
              <a:lnSpc>
                <a:spcPct val="102800"/>
              </a:lnSpc>
              <a:spcBef>
                <a:spcPts val="70"/>
              </a:spcBef>
              <a:buFont typeface="Arial MT"/>
              <a:buChar char="•"/>
              <a:tabLst>
                <a:tab pos="104888" algn="l"/>
              </a:tabLst>
            </a:pPr>
            <a:r>
              <a:rPr lang="en-US" sz="1050" spc="12" dirty="0">
                <a:solidFill>
                  <a:schemeClr val="bg1"/>
                </a:solidFill>
                <a:latin typeface="Calibri"/>
                <a:cs typeface="Calibri"/>
              </a:rPr>
              <a:t>Building research and innovation collaborations that can strengthen core competencies, provide added value for dual used of technology and new technology</a:t>
            </a:r>
          </a:p>
          <a:p>
            <a:pPr marL="104888" marR="4196" indent="-94398">
              <a:lnSpc>
                <a:spcPct val="102800"/>
              </a:lnSpc>
              <a:spcBef>
                <a:spcPts val="70"/>
              </a:spcBef>
              <a:buFont typeface="Arial MT"/>
              <a:buChar char="•"/>
              <a:tabLst>
                <a:tab pos="104888" algn="l"/>
              </a:tabLst>
            </a:pPr>
            <a:r>
              <a:rPr lang="en-US" sz="1050" spc="12" dirty="0">
                <a:solidFill>
                  <a:schemeClr val="bg1"/>
                </a:solidFill>
                <a:latin typeface="Calibri"/>
                <a:cs typeface="Calibri"/>
              </a:rPr>
              <a:t>Building an integrated research and innovation roadmap for defense and manufacturing industry clusters</a:t>
            </a:r>
          </a:p>
          <a:p>
            <a:pPr marL="104888" marR="4196" indent="-94398">
              <a:lnSpc>
                <a:spcPct val="102800"/>
              </a:lnSpc>
              <a:spcBef>
                <a:spcPts val="70"/>
              </a:spcBef>
              <a:buFont typeface="Arial MT"/>
              <a:buChar char="•"/>
              <a:tabLst>
                <a:tab pos="104888" algn="l"/>
              </a:tabLst>
            </a:pPr>
            <a:endParaRPr lang="en-ID" sz="1050" spc="4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04888" marR="4196" indent="-94398">
              <a:lnSpc>
                <a:spcPct val="102800"/>
              </a:lnSpc>
              <a:spcBef>
                <a:spcPts val="70"/>
              </a:spcBef>
              <a:buFont typeface="Arial MT"/>
              <a:buChar char="•"/>
              <a:tabLst>
                <a:tab pos="104888" algn="l"/>
              </a:tabLst>
            </a:pPr>
            <a:r>
              <a:rPr lang="en-US" sz="1050" spc="12" dirty="0">
                <a:solidFill>
                  <a:schemeClr val="bg1"/>
                </a:solidFill>
                <a:latin typeface="Calibri"/>
                <a:cs typeface="Calibri"/>
              </a:rPr>
              <a:t>Building an ecosystem of defense and manufacturing industries that complement each other and can provide added value to increasing capabilities</a:t>
            </a:r>
          </a:p>
          <a:p>
            <a:pPr marL="104888" marR="4196" indent="-94398">
              <a:lnSpc>
                <a:spcPct val="102800"/>
              </a:lnSpc>
              <a:spcBef>
                <a:spcPts val="70"/>
              </a:spcBef>
              <a:buFont typeface="Arial MT"/>
              <a:buChar char="•"/>
              <a:tabLst>
                <a:tab pos="104888" algn="l"/>
              </a:tabLst>
            </a:pPr>
            <a:r>
              <a:rPr lang="en-US" sz="1050" spc="12" dirty="0">
                <a:solidFill>
                  <a:schemeClr val="bg1"/>
                </a:solidFill>
                <a:latin typeface="Calibri"/>
                <a:cs typeface="Calibri"/>
              </a:rPr>
              <a:t>Building strategies for dual-use character optimization, potential for national research collaborations,</a:t>
            </a:r>
          </a:p>
          <a:p>
            <a:pPr marL="10490" marR="4196">
              <a:lnSpc>
                <a:spcPct val="102800"/>
              </a:lnSpc>
              <a:spcBef>
                <a:spcPts val="70"/>
              </a:spcBef>
              <a:tabLst>
                <a:tab pos="104888" algn="l"/>
              </a:tabLst>
            </a:pPr>
            <a:endParaRPr lang="en-ID" sz="105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04888" marR="4196" indent="-94398">
              <a:lnSpc>
                <a:spcPct val="102800"/>
              </a:lnSpc>
              <a:spcBef>
                <a:spcPts val="70"/>
              </a:spcBef>
              <a:buFont typeface="Arial MT"/>
              <a:buChar char="•"/>
              <a:tabLst>
                <a:tab pos="104888" algn="l"/>
              </a:tabLst>
            </a:pPr>
            <a:r>
              <a:rPr lang="en-US" sz="1050" spc="8" dirty="0">
                <a:solidFill>
                  <a:schemeClr val="bg1"/>
                </a:solidFill>
                <a:latin typeface="Calibri"/>
                <a:cs typeface="Calibri"/>
              </a:rPr>
              <a:t>Support the process and provide input for the formulation of government policies ( Policy Makers )</a:t>
            </a:r>
          </a:p>
          <a:p>
            <a:pPr marL="104888" marR="4196" indent="-94398">
              <a:lnSpc>
                <a:spcPct val="102800"/>
              </a:lnSpc>
              <a:spcBef>
                <a:spcPts val="70"/>
              </a:spcBef>
              <a:buFont typeface="Arial MT"/>
              <a:buChar char="•"/>
              <a:tabLst>
                <a:tab pos="104888" algn="l"/>
              </a:tabLst>
            </a:pPr>
            <a:r>
              <a:rPr lang="en-US" sz="1050" spc="8" dirty="0">
                <a:solidFill>
                  <a:schemeClr val="bg1"/>
                </a:solidFill>
                <a:latin typeface="Calibri"/>
                <a:cs typeface="Calibri"/>
              </a:rPr>
              <a:t>Establishing innovative business models based on research policies to provide significant and sustainable economies of scale</a:t>
            </a:r>
          </a:p>
          <a:p>
            <a:pPr marL="104888" marR="4196" indent="-94398">
              <a:lnSpc>
                <a:spcPct val="102800"/>
              </a:lnSpc>
              <a:spcBef>
                <a:spcPts val="70"/>
              </a:spcBef>
              <a:buFont typeface="Arial MT"/>
              <a:buChar char="•"/>
              <a:tabLst>
                <a:tab pos="104888" algn="l"/>
              </a:tabLst>
            </a:pPr>
            <a:r>
              <a:rPr lang="en-US" sz="1050" spc="4" dirty="0">
                <a:solidFill>
                  <a:schemeClr val="bg1"/>
                </a:solidFill>
                <a:latin typeface="Calibri"/>
                <a:cs typeface="Calibri"/>
              </a:rPr>
              <a:t>Recommend national defense and manufacturing industry governance and policy systems</a:t>
            </a:r>
            <a:endParaRPr lang="sv-SE" sz="105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C1B74159-6CC0-E812-87B6-12FBDCC7A30C}"/>
              </a:ext>
            </a:extLst>
          </p:cNvPr>
          <p:cNvSpPr txBox="1">
            <a:spLocks/>
          </p:cNvSpPr>
          <p:nvPr/>
        </p:nvSpPr>
        <p:spPr>
          <a:xfrm>
            <a:off x="8190688" y="348846"/>
            <a:ext cx="1690098" cy="505463"/>
          </a:xfrm>
          <a:prstGeom prst="roundRect">
            <a:avLst>
              <a:gd name="adj" fmla="val 7724"/>
            </a:avLst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150" tIns="30075" rIns="60150" bIns="3007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050" b="1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802008">
              <a:defRPr/>
            </a:pPr>
            <a:r>
              <a:rPr lang="en-US" sz="2456" dirty="0">
                <a:solidFill>
                  <a:prstClr val="white"/>
                </a:solidFill>
                <a:latin typeface="Arial Nova Cond" panose="020B0506020202020204" pitchFamily="34" charset="0"/>
              </a:rPr>
              <a:t>Objective</a:t>
            </a:r>
          </a:p>
        </p:txBody>
      </p:sp>
      <p:pic>
        <p:nvPicPr>
          <p:cNvPr id="38" name="Picture 37" descr="Logo, icon&#10;&#10;Description automatically generated">
            <a:extLst>
              <a:ext uri="{FF2B5EF4-FFF2-40B4-BE49-F238E27FC236}">
                <a16:creationId xmlns:a16="http://schemas.microsoft.com/office/drawing/2014/main" id="{91081865-FCC4-1A98-2D81-B9ADEE80B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526" y="188444"/>
            <a:ext cx="834763" cy="8727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F8CE5-AF14-DD3A-32D0-21FA09465AC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 flipV="1">
            <a:off x="6441635" y="1882101"/>
            <a:ext cx="1280292" cy="236023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FDFC3-9CF2-9EC1-1D39-8D9F57767722}"/>
              </a:ext>
            </a:extLst>
          </p:cNvPr>
          <p:cNvSpPr/>
          <p:nvPr/>
        </p:nvSpPr>
        <p:spPr>
          <a:xfrm>
            <a:off x="7721927" y="1175208"/>
            <a:ext cx="2574831" cy="1413785"/>
          </a:xfrm>
          <a:prstGeom prst="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9631C9-F60D-9795-7EEC-4604B044C173}"/>
              </a:ext>
            </a:extLst>
          </p:cNvPr>
          <p:cNvCxnSpPr>
            <a:cxnSpLocks/>
            <a:stCxn id="45" idx="3"/>
            <a:endCxn id="41" idx="1"/>
          </p:cNvCxnSpPr>
          <p:nvPr/>
        </p:nvCxnSpPr>
        <p:spPr>
          <a:xfrm flipV="1">
            <a:off x="6441635" y="3286430"/>
            <a:ext cx="1280292" cy="1639397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894A34E-35B0-1E29-4A04-9A241760FEF3}"/>
              </a:ext>
            </a:extLst>
          </p:cNvPr>
          <p:cNvSpPr/>
          <p:nvPr/>
        </p:nvSpPr>
        <p:spPr>
          <a:xfrm>
            <a:off x="7721927" y="2653780"/>
            <a:ext cx="2574831" cy="1265300"/>
          </a:xfrm>
          <a:prstGeom prst="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80FFC49-064B-D44B-395E-128022C88CDB}"/>
              </a:ext>
            </a:extLst>
          </p:cNvPr>
          <p:cNvSpPr/>
          <p:nvPr/>
        </p:nvSpPr>
        <p:spPr>
          <a:xfrm>
            <a:off x="7721927" y="3971442"/>
            <a:ext cx="2574831" cy="2005963"/>
          </a:xfrm>
          <a:prstGeom prst="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4AEE360-CB2A-59C9-F176-778CBE543F3F}"/>
              </a:ext>
            </a:extLst>
          </p:cNvPr>
          <p:cNvSpPr/>
          <p:nvPr/>
        </p:nvSpPr>
        <p:spPr>
          <a:xfrm>
            <a:off x="2261280" y="3906735"/>
            <a:ext cx="4180355" cy="67119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6CEC87-5A19-5343-E62A-36902D0C95BE}"/>
              </a:ext>
            </a:extLst>
          </p:cNvPr>
          <p:cNvSpPr/>
          <p:nvPr/>
        </p:nvSpPr>
        <p:spPr>
          <a:xfrm>
            <a:off x="2261280" y="4635127"/>
            <a:ext cx="4180355" cy="58139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B92D210-45AF-888A-F934-5D47674061D5}"/>
              </a:ext>
            </a:extLst>
          </p:cNvPr>
          <p:cNvSpPr/>
          <p:nvPr/>
        </p:nvSpPr>
        <p:spPr>
          <a:xfrm>
            <a:off x="2261280" y="5273724"/>
            <a:ext cx="4180355" cy="5814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36708D5-AC7C-AF56-2D5A-D0CEBC5B81CE}"/>
              </a:ext>
            </a:extLst>
          </p:cNvPr>
          <p:cNvCxnSpPr>
            <a:cxnSpLocks/>
            <a:stCxn id="51" idx="3"/>
            <a:endCxn id="42" idx="1"/>
          </p:cNvCxnSpPr>
          <p:nvPr/>
        </p:nvCxnSpPr>
        <p:spPr>
          <a:xfrm flipV="1">
            <a:off x="6441635" y="4974424"/>
            <a:ext cx="1280292" cy="59000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72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A98A96-E404-4053-CE9F-EF91A706877C}"/>
              </a:ext>
            </a:extLst>
          </p:cNvPr>
          <p:cNvSpPr/>
          <p:nvPr/>
        </p:nvSpPr>
        <p:spPr>
          <a:xfrm>
            <a:off x="0" y="0"/>
            <a:ext cx="10693400" cy="61658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850900" dir="6480000">
              <a:prstClr val="black">
                <a:alpha val="2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2008">
              <a:defRPr/>
            </a:pPr>
            <a:endParaRPr lang="en-ID" sz="1579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object 7">
            <a:extLst>
              <a:ext uri="{FF2B5EF4-FFF2-40B4-BE49-F238E27FC236}">
                <a16:creationId xmlns:a16="http://schemas.microsoft.com/office/drawing/2014/main" id="{400C52AA-4A86-EB82-4A36-91CCA5F2514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300" y="930930"/>
            <a:ext cx="9707180" cy="4614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8FCEE3-C899-1689-4158-028BF3EFB3D5}"/>
              </a:ext>
            </a:extLst>
          </p:cNvPr>
          <p:cNvSpPr txBox="1"/>
          <p:nvPr/>
        </p:nvSpPr>
        <p:spPr>
          <a:xfrm>
            <a:off x="656771" y="930929"/>
            <a:ext cx="4926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kern="0" spc="10" dirty="0">
                <a:solidFill>
                  <a:srgbClr val="E44B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Structure</a:t>
            </a:r>
          </a:p>
          <a:p>
            <a:r>
              <a:rPr lang="en-US" sz="2100" b="1" kern="0" spc="10" dirty="0">
                <a:solidFill>
                  <a:srgbClr val="E44B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IDMRI Organization</a:t>
            </a:r>
            <a:endParaRPr lang="en-US" sz="2100" b="1" kern="0" spc="15" dirty="0">
              <a:solidFill>
                <a:srgbClr val="E44B3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969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E2E0002-081B-7743-E424-9CACBBEF7C9F}"/>
              </a:ext>
            </a:extLst>
          </p:cNvPr>
          <p:cNvSpPr/>
          <p:nvPr/>
        </p:nvSpPr>
        <p:spPr>
          <a:xfrm>
            <a:off x="0" y="0"/>
            <a:ext cx="10693400" cy="61658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381000" dir="6480000">
              <a:prstClr val="black">
                <a:alpha val="2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2008">
              <a:defRPr/>
            </a:pPr>
            <a:endParaRPr lang="en-ID" sz="1579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C1646C-D0C1-FEAF-6313-DD029E13FBAB}"/>
              </a:ext>
            </a:extLst>
          </p:cNvPr>
          <p:cNvSpPr txBox="1"/>
          <p:nvPr/>
        </p:nvSpPr>
        <p:spPr>
          <a:xfrm>
            <a:off x="393701" y="347045"/>
            <a:ext cx="4926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kern="0" spc="15" dirty="0">
                <a:solidFill>
                  <a:srgbClr val="E44B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IDMRI Goals &amp; Directions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B177876-A90F-711E-EE08-694A959D6EE9}"/>
              </a:ext>
            </a:extLst>
          </p:cNvPr>
          <p:cNvSpPr/>
          <p:nvPr/>
        </p:nvSpPr>
        <p:spPr>
          <a:xfrm>
            <a:off x="241300" y="757653"/>
            <a:ext cx="8686800" cy="296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705" marR="134781">
              <a:lnSpc>
                <a:spcPct val="101200"/>
              </a:lnSpc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  <a:cs typeface="Calibri"/>
              </a:rPr>
              <a:t>The establishment of IDMRI as an effort to support the achievement of world-class manufacturing and defense</a:t>
            </a:r>
            <a:endParaRPr lang="en-ID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C4CEB5-728A-CC99-D35D-98A66968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551"/>
            <a:ext cx="10693400" cy="470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41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AB2292-86EA-21D5-9A87-E74B628286EE}"/>
              </a:ext>
            </a:extLst>
          </p:cNvPr>
          <p:cNvSpPr/>
          <p:nvPr/>
        </p:nvSpPr>
        <p:spPr>
          <a:xfrm>
            <a:off x="0" y="0"/>
            <a:ext cx="10693400" cy="61658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381000" dir="6480000">
              <a:prstClr val="black">
                <a:alpha val="2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2008">
              <a:defRPr/>
            </a:pPr>
            <a:endParaRPr lang="en-ID" sz="1579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8A091-2A0A-476F-0303-61337C29557E}"/>
              </a:ext>
            </a:extLst>
          </p:cNvPr>
          <p:cNvSpPr txBox="1"/>
          <p:nvPr/>
        </p:nvSpPr>
        <p:spPr>
          <a:xfrm>
            <a:off x="241300" y="347045"/>
            <a:ext cx="5791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37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spc="-1" dirty="0">
                <a:solidFill>
                  <a:srgbClr val="E44B39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IDMRI Program Concept and Design</a:t>
            </a:r>
            <a:endParaRPr lang="id-ID" sz="2400" b="1" spc="-1" dirty="0">
              <a:solidFill>
                <a:srgbClr val="E44B39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7F47B19-31C6-B504-58AA-1A30A0EA4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949325"/>
            <a:ext cx="10069257" cy="46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32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329CB00B-8202-454F-7952-16A2F1EB5C9A}"/>
              </a:ext>
            </a:extLst>
          </p:cNvPr>
          <p:cNvSpPr/>
          <p:nvPr/>
        </p:nvSpPr>
        <p:spPr>
          <a:xfrm>
            <a:off x="0" y="0"/>
            <a:ext cx="10693400" cy="61658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381000" dir="6480000">
              <a:prstClr val="black">
                <a:alpha val="2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2008">
              <a:defRPr/>
            </a:pPr>
            <a:endParaRPr lang="en-ID" sz="1579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A649AC-FE10-9737-0076-D3C0FD1D8C02}"/>
              </a:ext>
            </a:extLst>
          </p:cNvPr>
          <p:cNvSpPr txBox="1"/>
          <p:nvPr/>
        </p:nvSpPr>
        <p:spPr>
          <a:xfrm>
            <a:off x="393700" y="347045"/>
            <a:ext cx="7467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kern="0" spc="15" dirty="0">
                <a:solidFill>
                  <a:srgbClr val="E44B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&amp; Innovation with Key Technologies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81EC745-BA16-11E2-AFE6-E0549B15077D}"/>
              </a:ext>
            </a:extLst>
          </p:cNvPr>
          <p:cNvGrpSpPr/>
          <p:nvPr/>
        </p:nvGrpSpPr>
        <p:grpSpPr>
          <a:xfrm>
            <a:off x="150378" y="1044560"/>
            <a:ext cx="2072044" cy="2264133"/>
            <a:chOff x="150378" y="1309715"/>
            <a:chExt cx="2072044" cy="226413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39EA769-EDEE-EB0B-48EC-6C0654D1E103}"/>
                </a:ext>
              </a:extLst>
            </p:cNvPr>
            <p:cNvSpPr txBox="1"/>
            <p:nvPr/>
          </p:nvSpPr>
          <p:spPr>
            <a:xfrm>
              <a:off x="150378" y="3235294"/>
              <a:ext cx="20720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D" sz="1600" b="1" u="none" strike="noStrike" dirty="0">
                  <a:solidFill>
                    <a:srgbClr val="B71928"/>
                  </a:solidFill>
                  <a:effectLst/>
                  <a:latin typeface="Arial Nova Cond" panose="020B0506020202020204"/>
                </a:rPr>
                <a:t>Radar</a:t>
              </a:r>
              <a:endParaRPr lang="en-ID" sz="1600" b="1" dirty="0">
                <a:solidFill>
                  <a:srgbClr val="B71928"/>
                </a:solidFill>
                <a:latin typeface="Arial Nova Cond" panose="020B0506020202020204"/>
                <a:cs typeface="+mn-cs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3540C6C-8551-C553-41C8-7A775D46BE95}"/>
                </a:ext>
              </a:extLst>
            </p:cNvPr>
            <p:cNvGrpSpPr/>
            <p:nvPr/>
          </p:nvGrpSpPr>
          <p:grpSpPr>
            <a:xfrm>
              <a:off x="600297" y="1975123"/>
              <a:ext cx="1219200" cy="1219200"/>
              <a:chOff x="600297" y="1975123"/>
              <a:chExt cx="1219200" cy="1219200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ECC6CC7-D14C-B69F-446C-05DAFF3AE146}"/>
                  </a:ext>
                </a:extLst>
              </p:cNvPr>
              <p:cNvSpPr/>
              <p:nvPr/>
            </p:nvSpPr>
            <p:spPr>
              <a:xfrm>
                <a:off x="600297" y="1975123"/>
                <a:ext cx="1219200" cy="1219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2573E93-3236-D00F-9B91-5172F4B77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9969" y="2012825"/>
                <a:ext cx="859856" cy="1090260"/>
              </a:xfrm>
              <a:prstGeom prst="rect">
                <a:avLst/>
              </a:prstGeom>
            </p:spPr>
          </p:pic>
        </p:grpSp>
        <p:pic>
          <p:nvPicPr>
            <p:cNvPr id="74" name="Picture 73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024ABA9C-1DA1-48BB-73ED-EF6B98F2B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114" y="1309715"/>
              <a:ext cx="296571" cy="435589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AC7EA95-A33B-2890-DE0B-29C73489B45F}"/>
              </a:ext>
            </a:extLst>
          </p:cNvPr>
          <p:cNvGrpSpPr/>
          <p:nvPr/>
        </p:nvGrpSpPr>
        <p:grpSpPr>
          <a:xfrm>
            <a:off x="2542525" y="1076847"/>
            <a:ext cx="1815446" cy="2231846"/>
            <a:chOff x="2769994" y="1342002"/>
            <a:chExt cx="1815446" cy="223184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4DC6ABE-53EF-90C3-7127-BC8D5B2DAE9E}"/>
                </a:ext>
              </a:extLst>
            </p:cNvPr>
            <p:cNvSpPr txBox="1"/>
            <p:nvPr/>
          </p:nvSpPr>
          <p:spPr>
            <a:xfrm>
              <a:off x="2769994" y="3235294"/>
              <a:ext cx="18154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D" sz="1600" b="1" u="none" strike="noStrike" dirty="0">
                  <a:solidFill>
                    <a:srgbClr val="B71928"/>
                  </a:solidFill>
                  <a:effectLst/>
                  <a:latin typeface="Arial Nova Cond" panose="020B0506020202020204"/>
                </a:rPr>
                <a:t>Tank Boat</a:t>
              </a:r>
              <a:endParaRPr lang="en-ID" sz="1600" b="1" dirty="0">
                <a:solidFill>
                  <a:srgbClr val="B71928"/>
                </a:solidFill>
                <a:latin typeface="Arial Nova Cond" panose="020B0506020202020204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8909AF3-F558-D38C-DD7B-5370A7FDA8CE}"/>
                </a:ext>
              </a:extLst>
            </p:cNvPr>
            <p:cNvSpPr/>
            <p:nvPr/>
          </p:nvSpPr>
          <p:spPr>
            <a:xfrm>
              <a:off x="3056338" y="197512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D63E3AF4-576C-5FF6-27BA-2B51C48D2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273" b="90000" l="6812" r="96458">
                          <a14:foregroundMark x1="7084" y1="47273" x2="8719" y2="51364"/>
                          <a14:foregroundMark x1="91553" y1="61818" x2="92371" y2="55455"/>
                          <a14:foregroundMark x1="96185" y1="53636" x2="96730" y2="53636"/>
                          <a14:foregroundMark x1="31608" y1="10909" x2="31063" y2="7273"/>
                          <a14:backgroundMark x1="11444" y1="27727" x2="7902" y2="10000"/>
                          <a14:backgroundMark x1="13079" y1="27727" x2="545" y2="11364"/>
                          <a14:backgroundMark x1="17984" y1="30000" x2="7084" y2="13636"/>
                          <a14:backgroundMark x1="23978" y1="82273" x2="8719" y2="69545"/>
                          <a14:backgroundMark x1="15259" y1="40909" x2="18801" y2="40909"/>
                          <a14:backgroundMark x1="14714" y1="39091" x2="16621" y2="39091"/>
                        </a14:backgroundRemoval>
                      </a14:imgEffect>
                      <a14:imgEffect>
                        <a14:colorTemperature colorTemp="6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7615" y="2151017"/>
              <a:ext cx="1461637" cy="914453"/>
            </a:xfrm>
            <a:prstGeom prst="flowChartConnector">
              <a:avLst/>
            </a:prstGeom>
            <a:noFill/>
          </p:spPr>
        </p:pic>
        <p:pic>
          <p:nvPicPr>
            <p:cNvPr id="75" name="Picture 74" descr="Logo&#10;&#10;Description automatically generated">
              <a:extLst>
                <a:ext uri="{FF2B5EF4-FFF2-40B4-BE49-F238E27FC236}">
                  <a16:creationId xmlns:a16="http://schemas.microsoft.com/office/drawing/2014/main" id="{D5BAE35C-3E7E-AE15-84F0-C4DD8E22B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802" y="1342002"/>
              <a:ext cx="566271" cy="376828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678B01-BAFC-D561-7D94-1A6364DC85DD}"/>
              </a:ext>
            </a:extLst>
          </p:cNvPr>
          <p:cNvGrpSpPr/>
          <p:nvPr/>
        </p:nvGrpSpPr>
        <p:grpSpPr>
          <a:xfrm>
            <a:off x="4813235" y="1040530"/>
            <a:ext cx="2058391" cy="2268163"/>
            <a:chOff x="5680585" y="1305685"/>
            <a:chExt cx="2058391" cy="226816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1467D3D-B832-E145-F3ED-74BB2DC6D3DD}"/>
                </a:ext>
              </a:extLst>
            </p:cNvPr>
            <p:cNvSpPr txBox="1"/>
            <p:nvPr/>
          </p:nvSpPr>
          <p:spPr>
            <a:xfrm>
              <a:off x="5680585" y="3235294"/>
              <a:ext cx="18154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D" sz="1600" b="1" u="none" strike="noStrike" dirty="0" err="1">
                  <a:solidFill>
                    <a:srgbClr val="B71928"/>
                  </a:solidFill>
                  <a:effectLst/>
                  <a:latin typeface="Arial Nova Cond" panose="020B0506020202020204"/>
                </a:rPr>
                <a:t>Rudal</a:t>
              </a:r>
              <a:r>
                <a:rPr lang="en-ID" sz="1600" b="1" u="none" strike="noStrike" dirty="0">
                  <a:solidFill>
                    <a:srgbClr val="B71928"/>
                  </a:solidFill>
                  <a:effectLst/>
                  <a:latin typeface="Arial Nova Cond" panose="020B0506020202020204"/>
                </a:rPr>
                <a:t> RN01-SS</a:t>
              </a:r>
              <a:endParaRPr lang="en-ID" sz="1600" b="1" dirty="0">
                <a:solidFill>
                  <a:srgbClr val="B71928"/>
                </a:solidFill>
                <a:latin typeface="Arial Nova Cond" panose="020B0506020202020204"/>
                <a:cs typeface="+mn-cs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3CA3EF1-9C60-344E-FAA7-009BC71A17CA}"/>
                </a:ext>
              </a:extLst>
            </p:cNvPr>
            <p:cNvGrpSpPr/>
            <p:nvPr/>
          </p:nvGrpSpPr>
          <p:grpSpPr>
            <a:xfrm>
              <a:off x="6033832" y="1975123"/>
              <a:ext cx="1705144" cy="1219200"/>
              <a:chOff x="6033832" y="1975123"/>
              <a:chExt cx="1705144" cy="1219200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6267660-6154-5D85-D218-6A40A1A156B7}"/>
                  </a:ext>
                </a:extLst>
              </p:cNvPr>
              <p:cNvSpPr/>
              <p:nvPr/>
            </p:nvSpPr>
            <p:spPr>
              <a:xfrm>
                <a:off x="6033832" y="1975123"/>
                <a:ext cx="1219200" cy="1219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D5172DB1-F8FC-66B2-5F23-AC41E79A7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9479107">
                <a:off x="6053898" y="2210731"/>
                <a:ext cx="1685078" cy="342787"/>
              </a:xfrm>
              <a:prstGeom prst="rect">
                <a:avLst/>
              </a:prstGeom>
            </p:spPr>
          </p:pic>
        </p:grpSp>
        <p:pic>
          <p:nvPicPr>
            <p:cNvPr id="77" name="Picture 76" descr="Logo&#10;&#10;Description automatically generated">
              <a:extLst>
                <a:ext uri="{FF2B5EF4-FFF2-40B4-BE49-F238E27FC236}">
                  <a16:creationId xmlns:a16="http://schemas.microsoft.com/office/drawing/2014/main" id="{C39C1C9F-4353-5A11-2608-15A52B75D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5296" y="1305685"/>
              <a:ext cx="516267" cy="504895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E664D06-3C83-372B-6964-204712B7878D}"/>
              </a:ext>
            </a:extLst>
          </p:cNvPr>
          <p:cNvGrpSpPr/>
          <p:nvPr/>
        </p:nvGrpSpPr>
        <p:grpSpPr>
          <a:xfrm>
            <a:off x="7392591" y="1010152"/>
            <a:ext cx="1978850" cy="2268163"/>
            <a:chOff x="8010105" y="1010152"/>
            <a:chExt cx="1978850" cy="226816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771E5A4-8AC8-5AF3-96CF-2D6B140E74B6}"/>
                </a:ext>
              </a:extLst>
            </p:cNvPr>
            <p:cNvSpPr txBox="1"/>
            <p:nvPr/>
          </p:nvSpPr>
          <p:spPr>
            <a:xfrm>
              <a:off x="8173509" y="2939761"/>
              <a:ext cx="18154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D" sz="1600" b="1" u="none" strike="noStrike" dirty="0">
                  <a:solidFill>
                    <a:srgbClr val="B71928"/>
                  </a:solidFill>
                  <a:effectLst/>
                  <a:latin typeface="Arial Nova Cond" panose="020B0506020202020204"/>
                </a:rPr>
                <a:t>UAV MALE</a:t>
              </a:r>
              <a:endParaRPr lang="en-ID" sz="1600" b="1" dirty="0">
                <a:solidFill>
                  <a:srgbClr val="B71928"/>
                </a:solidFill>
                <a:latin typeface="Arial Nova Cond" panose="020B0506020202020204"/>
                <a:cs typeface="+mn-cs"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510C16F-0A8A-703C-F531-D7EB9C303339}"/>
                </a:ext>
              </a:extLst>
            </p:cNvPr>
            <p:cNvGrpSpPr/>
            <p:nvPr/>
          </p:nvGrpSpPr>
          <p:grpSpPr>
            <a:xfrm>
              <a:off x="8010105" y="1683046"/>
              <a:ext cx="1761661" cy="1219200"/>
              <a:chOff x="8347743" y="1975123"/>
              <a:chExt cx="1761661" cy="12192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0FE12EB-6972-74C1-8993-AD3138FCE1C9}"/>
                  </a:ext>
                </a:extLst>
              </p:cNvPr>
              <p:cNvSpPr/>
              <p:nvPr/>
            </p:nvSpPr>
            <p:spPr>
              <a:xfrm>
                <a:off x="8809271" y="1975123"/>
                <a:ext cx="1219200" cy="1219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1484E444-619D-8196-697D-D81097AA5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7743" y="2162289"/>
                <a:ext cx="1761661" cy="919315"/>
              </a:xfrm>
              <a:prstGeom prst="rect">
                <a:avLst/>
              </a:prstGeom>
            </p:spPr>
          </p:pic>
        </p:grpSp>
        <p:pic>
          <p:nvPicPr>
            <p:cNvPr id="80" name="Picture 79" descr="Logo&#10;&#10;Description automatically generated">
              <a:extLst>
                <a:ext uri="{FF2B5EF4-FFF2-40B4-BE49-F238E27FC236}">
                  <a16:creationId xmlns:a16="http://schemas.microsoft.com/office/drawing/2014/main" id="{65360C2E-C4FC-85B6-670B-FE1798250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3099" y="1010152"/>
              <a:ext cx="516267" cy="504895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017B3269-B6B7-27BC-CFE5-B66464ED2DA2}"/>
              </a:ext>
            </a:extLst>
          </p:cNvPr>
          <p:cNvSpPr txBox="1"/>
          <p:nvPr/>
        </p:nvSpPr>
        <p:spPr>
          <a:xfrm>
            <a:off x="4984651" y="3614819"/>
            <a:ext cx="241444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Government :</a:t>
            </a:r>
            <a:endParaRPr lang="en-US" sz="1400" dirty="0"/>
          </a:p>
          <a:p>
            <a:r>
              <a:rPr lang="en-US" sz="1400" dirty="0" err="1"/>
              <a:t>Ditjen</a:t>
            </a:r>
            <a:r>
              <a:rPr lang="en-US" sz="1400" dirty="0"/>
              <a:t> </a:t>
            </a:r>
            <a:r>
              <a:rPr lang="en-US" sz="1400" dirty="0" err="1"/>
              <a:t>Pothan</a:t>
            </a:r>
            <a:r>
              <a:rPr lang="en-US" sz="1400" dirty="0"/>
              <a:t> </a:t>
            </a:r>
            <a:r>
              <a:rPr lang="en-US" sz="1400" dirty="0" err="1"/>
              <a:t>Kemhan</a:t>
            </a:r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Manufacturing Cluster SOE :</a:t>
            </a:r>
          </a:p>
          <a:p>
            <a:r>
              <a:rPr lang="en-US" sz="1400" dirty="0"/>
              <a:t>PT Len </a:t>
            </a:r>
            <a:r>
              <a:rPr lang="en-US" sz="1400" dirty="0" err="1"/>
              <a:t>Industri</a:t>
            </a:r>
            <a:r>
              <a:rPr lang="en-US" sz="1400" dirty="0"/>
              <a:t> (Persero)</a:t>
            </a:r>
          </a:p>
          <a:p>
            <a:r>
              <a:rPr lang="en-US" sz="1400" dirty="0"/>
              <a:t>PT </a:t>
            </a:r>
            <a:r>
              <a:rPr lang="en-US" sz="1400" dirty="0" err="1"/>
              <a:t>Dahana</a:t>
            </a:r>
            <a:r>
              <a:rPr lang="en-US" sz="1400" dirty="0"/>
              <a:t> (Persero)</a:t>
            </a:r>
          </a:p>
          <a:p>
            <a:r>
              <a:rPr lang="en-US" sz="1400" dirty="0"/>
              <a:t>PT </a:t>
            </a:r>
            <a:r>
              <a:rPr lang="en-US" sz="1400" dirty="0" err="1"/>
              <a:t>Pindad</a:t>
            </a:r>
            <a:r>
              <a:rPr lang="en-US" sz="1400" dirty="0"/>
              <a:t> (Persero)</a:t>
            </a:r>
          </a:p>
          <a:p>
            <a:endParaRPr lang="en-US" sz="1400" dirty="0"/>
          </a:p>
          <a:p>
            <a:r>
              <a:rPr lang="en-US" sz="1400" b="1" dirty="0"/>
              <a:t>Private Company</a:t>
            </a:r>
            <a:r>
              <a:rPr lang="en-US" sz="1400" dirty="0"/>
              <a:t>:</a:t>
            </a:r>
          </a:p>
          <a:p>
            <a:r>
              <a:rPr lang="en-US" sz="1400" dirty="0"/>
              <a:t>PT </a:t>
            </a:r>
            <a:r>
              <a:rPr lang="en-US" sz="1400" dirty="0" err="1"/>
              <a:t>Mulia</a:t>
            </a:r>
            <a:r>
              <a:rPr lang="en-US" sz="1400" dirty="0"/>
              <a:t> </a:t>
            </a:r>
            <a:r>
              <a:rPr lang="en-US" sz="1400" dirty="0" err="1"/>
              <a:t>Laksana</a:t>
            </a:r>
            <a:r>
              <a:rPr lang="en-US" sz="1400" dirty="0"/>
              <a:t> </a:t>
            </a:r>
            <a:r>
              <a:rPr lang="en-US" sz="1400" dirty="0" err="1"/>
              <a:t>Adhitama</a:t>
            </a:r>
            <a:endParaRPr lang="en-US" sz="1400" dirty="0"/>
          </a:p>
          <a:p>
            <a:r>
              <a:rPr lang="en-US" sz="1400" dirty="0"/>
              <a:t>PT Aero </a:t>
            </a:r>
            <a:r>
              <a:rPr lang="en-US" sz="1400" dirty="0" err="1"/>
              <a:t>Terrascan</a:t>
            </a:r>
            <a:r>
              <a:rPr lang="en-US" sz="1400" dirty="0"/>
              <a:t> Indonesia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32B6BAE-1C12-C6CB-2833-E16AB6E25D0F}"/>
              </a:ext>
            </a:extLst>
          </p:cNvPr>
          <p:cNvSpPr txBox="1"/>
          <p:nvPr/>
        </p:nvSpPr>
        <p:spPr>
          <a:xfrm>
            <a:off x="7738851" y="3614820"/>
            <a:ext cx="2414446" cy="137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Government :</a:t>
            </a:r>
            <a:endParaRPr lang="en-US" sz="1400" dirty="0"/>
          </a:p>
          <a:p>
            <a:r>
              <a:rPr lang="en-US" sz="1400" dirty="0"/>
              <a:t>BRIN (BPPT, </a:t>
            </a:r>
            <a:r>
              <a:rPr lang="en-US" sz="1400" dirty="0" err="1"/>
              <a:t>Ristek</a:t>
            </a:r>
            <a:r>
              <a:rPr lang="en-US" sz="1400" dirty="0"/>
              <a:t>, LAPAN)</a:t>
            </a:r>
          </a:p>
          <a:p>
            <a:r>
              <a:rPr lang="en-US" sz="1400" dirty="0" err="1"/>
              <a:t>Balitbang</a:t>
            </a:r>
            <a:r>
              <a:rPr lang="en-US" sz="1400" dirty="0"/>
              <a:t> </a:t>
            </a:r>
            <a:r>
              <a:rPr lang="en-US" sz="1400" dirty="0" err="1"/>
              <a:t>Kemhan</a:t>
            </a:r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Manufacturing Cluster SOE :</a:t>
            </a:r>
          </a:p>
          <a:p>
            <a:r>
              <a:rPr lang="en-US" sz="1400" dirty="0"/>
              <a:t>PT Len </a:t>
            </a:r>
            <a:r>
              <a:rPr lang="en-US" sz="1400" dirty="0" err="1"/>
              <a:t>Industri</a:t>
            </a:r>
            <a:r>
              <a:rPr lang="en-US" sz="1400" dirty="0"/>
              <a:t> (Persero)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C55698-3276-B268-D5DB-946B29856170}"/>
              </a:ext>
            </a:extLst>
          </p:cNvPr>
          <p:cNvSpPr txBox="1"/>
          <p:nvPr/>
        </p:nvSpPr>
        <p:spPr>
          <a:xfrm>
            <a:off x="2542525" y="3614819"/>
            <a:ext cx="210237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Government :</a:t>
            </a:r>
            <a:endParaRPr lang="en-US" sz="1400" dirty="0"/>
          </a:p>
          <a:p>
            <a:r>
              <a:rPr lang="en-US" sz="1400" dirty="0" err="1"/>
              <a:t>Ditjen</a:t>
            </a:r>
            <a:r>
              <a:rPr lang="en-US" sz="1400" dirty="0"/>
              <a:t> </a:t>
            </a:r>
            <a:r>
              <a:rPr lang="en-US" sz="1400" dirty="0" err="1"/>
              <a:t>Pothan</a:t>
            </a:r>
            <a:r>
              <a:rPr lang="en-US" sz="1400" dirty="0"/>
              <a:t> </a:t>
            </a:r>
            <a:r>
              <a:rPr lang="en-US" sz="1400" dirty="0" err="1"/>
              <a:t>Kemhan</a:t>
            </a:r>
            <a:endParaRPr lang="en-US" sz="1400" dirty="0"/>
          </a:p>
          <a:p>
            <a:endParaRPr lang="en-US" sz="1400" b="1" dirty="0"/>
          </a:p>
          <a:p>
            <a:r>
              <a:rPr lang="en-US" sz="1400" b="1" dirty="0"/>
              <a:t>Manufacturing Cluster SOE :</a:t>
            </a:r>
          </a:p>
          <a:p>
            <a:r>
              <a:rPr lang="en-US" sz="1400" dirty="0"/>
              <a:t>PT Len </a:t>
            </a:r>
            <a:r>
              <a:rPr lang="en-US" sz="1400" dirty="0" err="1"/>
              <a:t>Industri</a:t>
            </a:r>
            <a:r>
              <a:rPr lang="en-US" sz="1400" dirty="0"/>
              <a:t> (Persero)</a:t>
            </a:r>
          </a:p>
          <a:p>
            <a:endParaRPr lang="en-US" sz="1400" b="1" dirty="0"/>
          </a:p>
          <a:p>
            <a:r>
              <a:rPr lang="en-US" sz="1400" b="1" dirty="0"/>
              <a:t>BUMS:</a:t>
            </a:r>
          </a:p>
          <a:p>
            <a:r>
              <a:rPr lang="en-US" sz="1400" dirty="0"/>
              <a:t>PT Lundin Industry Invest</a:t>
            </a:r>
          </a:p>
          <a:p>
            <a:r>
              <a:rPr lang="en-US" sz="1400" dirty="0"/>
              <a:t>PT </a:t>
            </a:r>
            <a:r>
              <a:rPr lang="en-US" sz="1400" dirty="0" err="1"/>
              <a:t>Hariff</a:t>
            </a:r>
            <a:r>
              <a:rPr lang="en-US" sz="1400" dirty="0"/>
              <a:t> </a:t>
            </a:r>
            <a:r>
              <a:rPr lang="en-US" sz="1400" dirty="0" err="1"/>
              <a:t>Daya</a:t>
            </a:r>
            <a:r>
              <a:rPr lang="en-US" sz="1400" dirty="0"/>
              <a:t> Tunggal Engineering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87DE669-C8A4-B0A9-B65D-34BD6822D260}"/>
              </a:ext>
            </a:extLst>
          </p:cNvPr>
          <p:cNvSpPr txBox="1"/>
          <p:nvPr/>
        </p:nvSpPr>
        <p:spPr>
          <a:xfrm>
            <a:off x="565483" y="3614819"/>
            <a:ext cx="174573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Government :</a:t>
            </a:r>
            <a:endParaRPr lang="en-US" sz="1400" dirty="0"/>
          </a:p>
          <a:p>
            <a:r>
              <a:rPr lang="en-US" sz="1400" dirty="0" err="1"/>
              <a:t>Balitbang</a:t>
            </a:r>
            <a:r>
              <a:rPr lang="en-US" sz="1400" dirty="0"/>
              <a:t> </a:t>
            </a:r>
            <a:r>
              <a:rPr lang="en-US" sz="1400" dirty="0" err="1"/>
              <a:t>Kemhan</a:t>
            </a:r>
            <a:endParaRPr lang="en-US" sz="1400" dirty="0"/>
          </a:p>
          <a:p>
            <a:r>
              <a:rPr lang="en-US" sz="1400" dirty="0"/>
              <a:t>LAPI ITB</a:t>
            </a:r>
          </a:p>
          <a:p>
            <a:endParaRPr lang="en-US" sz="1400" dirty="0"/>
          </a:p>
          <a:p>
            <a:r>
              <a:rPr lang="en-US" sz="1400" b="1" dirty="0"/>
              <a:t>Private Company</a:t>
            </a:r>
            <a:r>
              <a:rPr lang="en-US" sz="1400" dirty="0"/>
              <a:t>:</a:t>
            </a:r>
          </a:p>
          <a:p>
            <a:r>
              <a:rPr lang="en-US" sz="1400" dirty="0"/>
              <a:t>PT </a:t>
            </a:r>
            <a:r>
              <a:rPr lang="en-US" sz="1400" dirty="0" err="1"/>
              <a:t>Infoglobal</a:t>
            </a:r>
            <a:r>
              <a:rPr lang="en-US" sz="1400" dirty="0"/>
              <a:t> </a:t>
            </a:r>
            <a:r>
              <a:rPr lang="en-US" sz="1400" dirty="0" err="1"/>
              <a:t>Teknologi</a:t>
            </a:r>
            <a:r>
              <a:rPr lang="en-US" sz="1400" dirty="0"/>
              <a:t> </a:t>
            </a:r>
            <a:r>
              <a:rPr lang="en-US" sz="1400" dirty="0" err="1"/>
              <a:t>Semesta</a:t>
            </a:r>
            <a:endParaRPr lang="en-US" sz="1400" dirty="0"/>
          </a:p>
          <a:p>
            <a:r>
              <a:rPr lang="en-US" sz="1400" dirty="0"/>
              <a:t>PT Radar Telekomunikasi Indonesia</a:t>
            </a:r>
          </a:p>
        </p:txBody>
      </p:sp>
    </p:spTree>
    <p:extLst>
      <p:ext uri="{BB962C8B-B14F-4D97-AF65-F5344CB8AC3E}">
        <p14:creationId xmlns:p14="http://schemas.microsoft.com/office/powerpoint/2010/main" val="1081527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379242" cy="61548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4BDADA3-109A-44B1-B382-DA9CA7C47844}"/>
              </a:ext>
            </a:extLst>
          </p:cNvPr>
          <p:cNvSpPr/>
          <p:nvPr/>
        </p:nvSpPr>
        <p:spPr>
          <a:xfrm>
            <a:off x="0" y="0"/>
            <a:ext cx="10693400" cy="61658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2008">
              <a:defRPr/>
            </a:pPr>
            <a:endParaRPr lang="en-ID" sz="1579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C1D838-0C49-4526-BDDC-EE3BE79AD0AD}"/>
              </a:ext>
            </a:extLst>
          </p:cNvPr>
          <p:cNvSpPr txBox="1"/>
          <p:nvPr/>
        </p:nvSpPr>
        <p:spPr>
          <a:xfrm>
            <a:off x="1117401" y="2959836"/>
            <a:ext cx="4886900" cy="74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2008">
              <a:defRPr/>
            </a:pPr>
            <a:r>
              <a:rPr lang="en-US" sz="1403" dirty="0" err="1">
                <a:solidFill>
                  <a:prstClr val="black"/>
                </a:solidFill>
                <a:latin typeface="Arial Nova Cond" panose="020B0506020202020204" pitchFamily="34" charset="0"/>
              </a:rPr>
              <a:t>Defence</a:t>
            </a:r>
            <a:r>
              <a:rPr lang="en-US" sz="1403" dirty="0">
                <a:solidFill>
                  <a:prstClr val="black"/>
                </a:solidFill>
                <a:latin typeface="Arial Nova Cond" panose="020B0506020202020204" pitchFamily="34" charset="0"/>
              </a:rPr>
              <a:t> Industry Indonesia also know as DEFEND ID is a Holding of state-owned companies in Indonesia, which consists of five companies specializing in</a:t>
            </a:r>
            <a:endParaRPr lang="en-ID" sz="1403" dirty="0">
              <a:solidFill>
                <a:prstClr val="black"/>
              </a:solidFill>
              <a:latin typeface="Arial Nova Cond" panose="020B0506020202020204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4CFA523-A4D6-4978-AC3E-BF608FF8E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5" y="3589741"/>
            <a:ext cx="6228336" cy="1470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2162B4F-7044-459D-9503-CDA44DCA52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7" r="27454"/>
          <a:stretch/>
        </p:blipFill>
        <p:spPr>
          <a:xfrm>
            <a:off x="2960748" y="227642"/>
            <a:ext cx="1024784" cy="1149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8861FE9B-A6F2-4472-87FD-BBC8DE19CA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" b="33547"/>
          <a:stretch/>
        </p:blipFill>
        <p:spPr>
          <a:xfrm>
            <a:off x="6800305" y="0"/>
            <a:ext cx="3966171" cy="61658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F60421B-91AC-44E6-95DF-FA2C0B6414FE}"/>
              </a:ext>
            </a:extLst>
          </p:cNvPr>
          <p:cNvSpPr txBox="1"/>
          <p:nvPr/>
        </p:nvSpPr>
        <p:spPr>
          <a:xfrm>
            <a:off x="2843125" y="1284741"/>
            <a:ext cx="1281120" cy="416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2008">
              <a:defRPr/>
            </a:pPr>
            <a:r>
              <a:rPr lang="en-US" sz="2105" dirty="0">
                <a:solidFill>
                  <a:srgbClr val="C1202F"/>
                </a:solidFill>
                <a:latin typeface="Bahnschrift" panose="020B0502040204020203" pitchFamily="34" charset="0"/>
              </a:rPr>
              <a:t>About Us</a:t>
            </a:r>
            <a:endParaRPr lang="en-ID" sz="2105" dirty="0">
              <a:solidFill>
                <a:srgbClr val="C1202F"/>
              </a:solidFill>
              <a:latin typeface="Bahnschrif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99E3C1-5D87-433D-A6CC-78094F597DB2}"/>
              </a:ext>
            </a:extLst>
          </p:cNvPr>
          <p:cNvSpPr txBox="1"/>
          <p:nvPr/>
        </p:nvSpPr>
        <p:spPr>
          <a:xfrm>
            <a:off x="485683" y="5013768"/>
            <a:ext cx="1247563" cy="470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2008">
              <a:defRPr/>
            </a:pPr>
            <a:r>
              <a:rPr lang="en-US" sz="1228" dirty="0">
                <a:solidFill>
                  <a:prstClr val="black"/>
                </a:solidFill>
                <a:latin typeface="Arial Nova Cond" panose="020B0506020202020204" pitchFamily="34" charset="0"/>
              </a:rPr>
              <a:t>Electronics Systems</a:t>
            </a:r>
            <a:endParaRPr lang="en-ID" sz="1228" dirty="0">
              <a:solidFill>
                <a:prstClr val="black"/>
              </a:solidFill>
              <a:latin typeface="Arial Nova Cond" panose="020B0506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DBC9F9-063C-43EB-97EA-F48B804F80E3}"/>
              </a:ext>
            </a:extLst>
          </p:cNvPr>
          <p:cNvSpPr txBox="1"/>
          <p:nvPr/>
        </p:nvSpPr>
        <p:spPr>
          <a:xfrm>
            <a:off x="1667035" y="5013768"/>
            <a:ext cx="1247563" cy="470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2008">
              <a:defRPr/>
            </a:pPr>
            <a:r>
              <a:rPr lang="en-US" sz="1228" dirty="0">
                <a:solidFill>
                  <a:prstClr val="black"/>
                </a:solidFill>
                <a:latin typeface="Arial Nova Cond" panose="020B0506020202020204" pitchFamily="34" charset="0"/>
              </a:rPr>
              <a:t>Energetic Materials</a:t>
            </a:r>
            <a:endParaRPr lang="en-ID" sz="1228" dirty="0">
              <a:solidFill>
                <a:prstClr val="black"/>
              </a:solidFill>
              <a:latin typeface="Arial Nova Cond" panose="020B0506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584FB6-C99A-4B80-B0E5-2A475179F96E}"/>
              </a:ext>
            </a:extLst>
          </p:cNvPr>
          <p:cNvSpPr txBox="1"/>
          <p:nvPr/>
        </p:nvSpPr>
        <p:spPr>
          <a:xfrm>
            <a:off x="2883086" y="5013768"/>
            <a:ext cx="1247563" cy="470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2008">
              <a:defRPr/>
            </a:pPr>
            <a:r>
              <a:rPr lang="en-US" sz="1228" dirty="0">
                <a:solidFill>
                  <a:prstClr val="black"/>
                </a:solidFill>
                <a:latin typeface="Arial Nova Cond" panose="020B0506020202020204" pitchFamily="34" charset="0"/>
              </a:rPr>
              <a:t>Aerospace</a:t>
            </a:r>
          </a:p>
          <a:p>
            <a:pPr algn="ctr" defTabSz="802008">
              <a:defRPr/>
            </a:pPr>
            <a:r>
              <a:rPr lang="en-US" sz="1228" dirty="0">
                <a:solidFill>
                  <a:prstClr val="black"/>
                </a:solidFill>
                <a:latin typeface="Arial Nova Cond" panose="020B0506020202020204" pitchFamily="34" charset="0"/>
              </a:rPr>
              <a:t>Platform</a:t>
            </a:r>
            <a:endParaRPr lang="en-ID" sz="1228" dirty="0">
              <a:solidFill>
                <a:prstClr val="black"/>
              </a:solidFill>
              <a:latin typeface="Arial Nova Cond" panose="020B0506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9A103E-72BC-43A4-BD3B-46984329CE8D}"/>
              </a:ext>
            </a:extLst>
          </p:cNvPr>
          <p:cNvSpPr txBox="1"/>
          <p:nvPr/>
        </p:nvSpPr>
        <p:spPr>
          <a:xfrm>
            <a:off x="4210436" y="5008945"/>
            <a:ext cx="1247563" cy="659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2008">
              <a:defRPr/>
            </a:pPr>
            <a:r>
              <a:rPr lang="en-US" sz="1228" dirty="0">
                <a:solidFill>
                  <a:prstClr val="black"/>
                </a:solidFill>
                <a:latin typeface="Arial Nova Cond" panose="020B0506020202020204" pitchFamily="34" charset="0"/>
              </a:rPr>
              <a:t>Naval Platform, Submarine &amp;</a:t>
            </a:r>
          </a:p>
          <a:p>
            <a:pPr algn="ctr" defTabSz="802008">
              <a:defRPr/>
            </a:pPr>
            <a:r>
              <a:rPr lang="en-US" sz="1228" dirty="0">
                <a:solidFill>
                  <a:prstClr val="black"/>
                </a:solidFill>
                <a:latin typeface="Arial Nova Cond" panose="020B0506020202020204" pitchFamily="34" charset="0"/>
              </a:rPr>
              <a:t>Shipbuilding</a:t>
            </a:r>
            <a:endParaRPr lang="en-ID" sz="1228" dirty="0">
              <a:solidFill>
                <a:prstClr val="black"/>
              </a:solidFill>
              <a:latin typeface="Arial Nova Cond" panose="020B0506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9C4E12-C964-4A26-B904-AEC1A0604398}"/>
              </a:ext>
            </a:extLst>
          </p:cNvPr>
          <p:cNvSpPr txBox="1"/>
          <p:nvPr/>
        </p:nvSpPr>
        <p:spPr>
          <a:xfrm>
            <a:off x="5280082" y="5004213"/>
            <a:ext cx="1322232" cy="84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2008">
              <a:defRPr/>
            </a:pPr>
            <a:r>
              <a:rPr lang="en-US" sz="1228" dirty="0">
                <a:solidFill>
                  <a:prstClr val="black"/>
                </a:solidFill>
                <a:latin typeface="Arial Nova Cond" panose="020B0506020202020204" pitchFamily="34" charset="0"/>
              </a:rPr>
              <a:t>Land Platform, weapon, munition &amp; heavy equipment</a:t>
            </a:r>
            <a:endParaRPr lang="en-ID" sz="1228" dirty="0">
              <a:solidFill>
                <a:prstClr val="black"/>
              </a:solidFill>
              <a:latin typeface="Arial Nova Cond" panose="020B0506020202020204" pitchFamily="34" charset="0"/>
            </a:endParaRP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07FCEF5B-DEDF-4930-B3E5-3CD2D54B9A06}"/>
              </a:ext>
            </a:extLst>
          </p:cNvPr>
          <p:cNvSpPr txBox="1">
            <a:spLocks/>
          </p:cNvSpPr>
          <p:nvPr/>
        </p:nvSpPr>
        <p:spPr>
          <a:xfrm>
            <a:off x="8007834" y="311137"/>
            <a:ext cx="996466" cy="198227"/>
          </a:xfrm>
          <a:prstGeom prst="round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150" tIns="30075" rIns="60150" bIns="3007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050" b="1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802008">
              <a:defRPr/>
            </a:pPr>
            <a:r>
              <a:rPr lang="en-US" sz="2456" dirty="0">
                <a:solidFill>
                  <a:prstClr val="white"/>
                </a:solidFill>
                <a:latin typeface="Arial Nova Cond" panose="020B0506020202020204" pitchFamily="34" charset="0"/>
              </a:rPr>
              <a:t>Vision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CA8D49-3EFC-44AD-B1C8-719273028E74}"/>
              </a:ext>
            </a:extLst>
          </p:cNvPr>
          <p:cNvSpPr/>
          <p:nvPr/>
        </p:nvSpPr>
        <p:spPr>
          <a:xfrm>
            <a:off x="8111882" y="590034"/>
            <a:ext cx="2430867" cy="848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2008">
              <a:defRPr/>
            </a:pPr>
            <a:r>
              <a:rPr lang="nn-NO" sz="1228" b="1" dirty="0">
                <a:solidFill>
                  <a:prstClr val="white"/>
                </a:solidFill>
                <a:latin typeface="Arial Nova Cond" panose="020B0506020202020204" pitchFamily="34" charset="0"/>
              </a:rPr>
              <a:t>To become a national defence industry that is advanced, strong, independent, competitive, and leading in the global market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6DF22620-E0D7-4B4D-BF15-24467A0A4708}"/>
              </a:ext>
            </a:extLst>
          </p:cNvPr>
          <p:cNvSpPr txBox="1">
            <a:spLocks/>
          </p:cNvSpPr>
          <p:nvPr/>
        </p:nvSpPr>
        <p:spPr>
          <a:xfrm>
            <a:off x="8007834" y="1546057"/>
            <a:ext cx="1225066" cy="413677"/>
          </a:xfrm>
          <a:prstGeom prst="roundRect">
            <a:avLst>
              <a:gd name="adj" fmla="val 7724"/>
            </a:avLst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150" tIns="30075" rIns="60150" bIns="3007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050" b="1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802008">
              <a:defRPr/>
            </a:pPr>
            <a:r>
              <a:rPr lang="en-US" sz="2456" dirty="0">
                <a:solidFill>
                  <a:prstClr val="white"/>
                </a:solidFill>
                <a:latin typeface="Arial Nova Cond" panose="020B0506020202020204" pitchFamily="34" charset="0"/>
              </a:rPr>
              <a:t>Mission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8155E0-6122-417E-B8F6-00686FD7D57E}"/>
              </a:ext>
            </a:extLst>
          </p:cNvPr>
          <p:cNvSpPr/>
          <p:nvPr/>
        </p:nvSpPr>
        <p:spPr>
          <a:xfrm>
            <a:off x="8023900" y="1943934"/>
            <a:ext cx="2373611" cy="2401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83" indent="-112783" defTabSz="802008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nn-NO" sz="1228" dirty="0">
                <a:solidFill>
                  <a:prstClr val="white"/>
                </a:solidFill>
                <a:latin typeface="Arial Nova Cond" panose="020B0506020202020204" pitchFamily="34" charset="0"/>
              </a:rPr>
              <a:t>Building a national innovation collaboration</a:t>
            </a:r>
          </a:p>
          <a:p>
            <a:pPr marL="112783" indent="-112783" defTabSz="802008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nn-NO" sz="1228" dirty="0">
                <a:solidFill>
                  <a:prstClr val="white"/>
                </a:solidFill>
                <a:latin typeface="Arial Nova Cond" panose="020B0506020202020204" pitchFamily="34" charset="0"/>
              </a:rPr>
              <a:t>Building technological independence and increasing company competitivenes</a:t>
            </a:r>
          </a:p>
          <a:p>
            <a:pPr marL="112783" indent="-112783" defTabSz="802008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nn-NO" sz="1228" dirty="0">
                <a:solidFill>
                  <a:prstClr val="white"/>
                </a:solidFill>
                <a:latin typeface="Arial Nova Cond" panose="020B0506020202020204" pitchFamily="34" charset="0"/>
              </a:rPr>
              <a:t>Becoma part of the global supply chain by developing global strategic partnership</a:t>
            </a:r>
          </a:p>
          <a:p>
            <a:pPr marL="112783" indent="-112783" defTabSz="802008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nn-NO" sz="1228" dirty="0">
                <a:solidFill>
                  <a:prstClr val="white"/>
                </a:solidFill>
                <a:latin typeface="Arial Nova Cond" panose="020B0506020202020204" pitchFamily="34" charset="0"/>
              </a:rPr>
              <a:t>Serves as the main driving force for the development of the domestic industrial ecosystem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A7A829-8445-44E2-8FD6-744A2EB1B330}"/>
              </a:ext>
            </a:extLst>
          </p:cNvPr>
          <p:cNvSpPr txBox="1"/>
          <p:nvPr/>
        </p:nvSpPr>
        <p:spPr>
          <a:xfrm>
            <a:off x="8139074" y="4869839"/>
            <a:ext cx="1538420" cy="117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2008">
              <a:defRPr/>
            </a:pPr>
            <a:r>
              <a:rPr lang="en-US" sz="1403" dirty="0">
                <a:solidFill>
                  <a:prstClr val="white"/>
                </a:solidFill>
                <a:latin typeface="Arial Nova Cond" panose="020B0506020202020204" pitchFamily="34" charset="0"/>
              </a:rPr>
              <a:t>The Top</a:t>
            </a:r>
          </a:p>
          <a:p>
            <a:pPr defTabSz="802008">
              <a:defRPr/>
            </a:pPr>
            <a:endParaRPr lang="en-US" sz="1403" dirty="0">
              <a:solidFill>
                <a:prstClr val="white"/>
              </a:solidFill>
              <a:latin typeface="Arial Nova Cond" panose="020B0506020202020204" pitchFamily="34" charset="0"/>
            </a:endParaRPr>
          </a:p>
          <a:p>
            <a:pPr defTabSz="802008">
              <a:defRPr/>
            </a:pPr>
            <a:endParaRPr lang="en-US" sz="1403" dirty="0">
              <a:solidFill>
                <a:prstClr val="white"/>
              </a:solidFill>
              <a:latin typeface="Arial Nova Cond" panose="020B0506020202020204" pitchFamily="34" charset="0"/>
            </a:endParaRPr>
          </a:p>
          <a:p>
            <a:pPr defTabSz="802008">
              <a:defRPr/>
            </a:pPr>
            <a:r>
              <a:rPr lang="en-US" sz="1403" dirty="0">
                <a:solidFill>
                  <a:prstClr val="white"/>
                </a:solidFill>
                <a:latin typeface="Arial Nova Cond" panose="020B0506020202020204" pitchFamily="34" charset="0"/>
              </a:rPr>
              <a:t>Global </a:t>
            </a:r>
            <a:r>
              <a:rPr lang="en-US" sz="1403" dirty="0" err="1">
                <a:solidFill>
                  <a:prstClr val="white"/>
                </a:solidFill>
                <a:latin typeface="Arial Nova Cond" panose="020B0506020202020204" pitchFamily="34" charset="0"/>
              </a:rPr>
              <a:t>Defence</a:t>
            </a:r>
            <a:r>
              <a:rPr lang="en-US" sz="1403" dirty="0">
                <a:solidFill>
                  <a:prstClr val="white"/>
                </a:solidFill>
                <a:latin typeface="Arial Nova Cond" panose="020B0506020202020204" pitchFamily="34" charset="0"/>
              </a:rPr>
              <a:t> Company</a:t>
            </a:r>
            <a:endParaRPr lang="en-ID" sz="1403" dirty="0">
              <a:solidFill>
                <a:prstClr val="white"/>
              </a:solidFill>
              <a:latin typeface="Arial Nova Cond" panose="020B0506020202020204" pitchFamily="34" charset="0"/>
            </a:endParaRP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36F67604-8127-4FAE-B3AE-71EE583E680A}"/>
              </a:ext>
            </a:extLst>
          </p:cNvPr>
          <p:cNvSpPr txBox="1">
            <a:spLocks/>
          </p:cNvSpPr>
          <p:nvPr/>
        </p:nvSpPr>
        <p:spPr>
          <a:xfrm>
            <a:off x="8000003" y="4467609"/>
            <a:ext cx="1034329" cy="413677"/>
          </a:xfrm>
          <a:prstGeom prst="roundRect">
            <a:avLst>
              <a:gd name="adj" fmla="val 7724"/>
            </a:avLst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150" tIns="30075" rIns="60150" bIns="3007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050" b="1">
                <a:solidFill>
                  <a:srgbClr val="FFFF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802008">
              <a:defRPr/>
            </a:pPr>
            <a:r>
              <a:rPr lang="en-US" sz="2456" dirty="0">
                <a:solidFill>
                  <a:prstClr val="white"/>
                </a:solidFill>
                <a:latin typeface="Arial Nova Cond" panose="020B0506020202020204" pitchFamily="34" charset="0"/>
              </a:rPr>
              <a:t>Target</a:t>
            </a:r>
          </a:p>
        </p:txBody>
      </p:sp>
      <p:pic>
        <p:nvPicPr>
          <p:cNvPr id="33" name="Picture 3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4A14A9A-FB7A-46CF-B2F2-25F1B4842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287" y="17178"/>
            <a:ext cx="834763" cy="872707"/>
          </a:xfrm>
          <a:prstGeom prst="rect">
            <a:avLst/>
          </a:prstGeom>
        </p:spPr>
      </p:pic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E479124A-6E78-4C07-BD17-18DE2804A4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774" y="1328770"/>
            <a:ext cx="834763" cy="872707"/>
          </a:xfrm>
          <a:prstGeom prst="rect">
            <a:avLst/>
          </a:prstGeom>
        </p:spPr>
      </p:pic>
      <p:pic>
        <p:nvPicPr>
          <p:cNvPr id="37" name="Picture 36" descr="Logo, icon&#10;&#10;Description automatically generated">
            <a:extLst>
              <a:ext uri="{FF2B5EF4-FFF2-40B4-BE49-F238E27FC236}">
                <a16:creationId xmlns:a16="http://schemas.microsoft.com/office/drawing/2014/main" id="{44C1CA07-EA19-41B2-A226-EA1B8CA8C4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840" y="4307207"/>
            <a:ext cx="834763" cy="87270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6D09CCF-9843-4113-AFBC-62273039F33C}"/>
              </a:ext>
            </a:extLst>
          </p:cNvPr>
          <p:cNvSpPr txBox="1"/>
          <p:nvPr/>
        </p:nvSpPr>
        <p:spPr>
          <a:xfrm>
            <a:off x="8156744" y="5031813"/>
            <a:ext cx="1281224" cy="65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02008">
              <a:defRPr/>
            </a:pPr>
            <a:r>
              <a:rPr lang="en-US" sz="3683" dirty="0">
                <a:solidFill>
                  <a:prstClr val="white"/>
                </a:solidFill>
                <a:latin typeface="Arial Nova Cond" panose="020B0506020202020204" pitchFamily="34" charset="0"/>
              </a:rPr>
              <a:t>50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C6083C-54B6-4A97-A0E7-BE256518B9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554" y="1951246"/>
            <a:ext cx="3275171" cy="65864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2090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523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347157" cy="6160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2109A05-75A8-4DF6-8ABC-6C1BF475654B}"/>
              </a:ext>
            </a:extLst>
          </p:cNvPr>
          <p:cNvGrpSpPr/>
          <p:nvPr/>
        </p:nvGrpSpPr>
        <p:grpSpPr>
          <a:xfrm>
            <a:off x="0" y="0"/>
            <a:ext cx="10462126" cy="6160168"/>
            <a:chOff x="0" y="0"/>
            <a:chExt cx="10462126" cy="61601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C088E5F-E35C-4D32-852E-1E0EA1020C9A}"/>
                </a:ext>
              </a:extLst>
            </p:cNvPr>
            <p:cNvGrpSpPr/>
            <p:nvPr/>
          </p:nvGrpSpPr>
          <p:grpSpPr>
            <a:xfrm>
              <a:off x="0" y="0"/>
              <a:ext cx="10462126" cy="6160168"/>
              <a:chOff x="0" y="0"/>
              <a:chExt cx="10462126" cy="6160168"/>
            </a:xfrm>
          </p:grpSpPr>
          <p:sp>
            <p:nvSpPr>
              <p:cNvPr id="2" name="object 2"/>
              <p:cNvSpPr/>
              <p:nvPr/>
            </p:nvSpPr>
            <p:spPr>
              <a:xfrm>
                <a:off x="0" y="0"/>
                <a:ext cx="10462126" cy="6160168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lang="en-ID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4DD0E8-8E57-46F2-8944-2A7E82684EBC}"/>
                  </a:ext>
                </a:extLst>
              </p:cNvPr>
              <p:cNvSpPr/>
              <p:nvPr/>
            </p:nvSpPr>
            <p:spPr>
              <a:xfrm>
                <a:off x="2336800" y="4705350"/>
                <a:ext cx="1943100" cy="533400"/>
              </a:xfrm>
              <a:prstGeom prst="rect">
                <a:avLst/>
              </a:prstGeom>
              <a:gradFill flip="none" rotWithShape="1">
                <a:gsLst>
                  <a:gs pos="0">
                    <a:srgbClr val="F4F4F4"/>
                  </a:gs>
                  <a:gs pos="50000">
                    <a:srgbClr val="F4F4F4"/>
                  </a:gs>
                  <a:gs pos="100000">
                    <a:srgbClr val="FDFDFD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0E2114-7746-4131-886F-859482A53A6A}"/>
                </a:ext>
              </a:extLst>
            </p:cNvPr>
            <p:cNvSpPr txBox="1"/>
            <p:nvPr/>
          </p:nvSpPr>
          <p:spPr>
            <a:xfrm>
              <a:off x="2279650" y="4683125"/>
              <a:ext cx="2057400" cy="13926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50" dirty="0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2" charset="0"/>
                </a:rPr>
                <a:t>Maintenance, Repair &amp; Overhaul (MRO) business is one of the high potential business opportunities such as MRO for aircraft, naval ship, military vehicle and radar system. </a:t>
              </a:r>
            </a:p>
            <a:p>
              <a:r>
                <a:rPr lang="en-US" sz="650" dirty="0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2" charset="0"/>
                </a:rPr>
                <a:t>Currently there are business collaboration with AMMROC for MRO aircraft, component, modification and spare</a:t>
              </a:r>
            </a:p>
            <a:p>
              <a:endParaRPr lang="en-US" sz="650" dirty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endParaRPr>
            </a:p>
            <a:p>
              <a:r>
                <a:rPr lang="en-US" sz="650" dirty="0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2" charset="0"/>
                </a:rPr>
                <a:t>Indonesia has a military power ranked 16 in the world by </a:t>
              </a:r>
              <a:r>
                <a:rPr lang="en-US" sz="650" dirty="0" err="1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2" charset="0"/>
                </a:rPr>
                <a:t>globalfirepower</a:t>
              </a:r>
              <a:r>
                <a:rPr lang="en-US" sz="650" dirty="0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2" charset="0"/>
                </a:rPr>
                <a:t> report. this is one of the references for the magnitude of Indonesia's military strength.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7410" cy="6160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3326" cy="6160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89389" cy="6160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82D1BE-065A-43CC-8876-9B115E8C7EC1}"/>
              </a:ext>
            </a:extLst>
          </p:cNvPr>
          <p:cNvSpPr/>
          <p:nvPr/>
        </p:nvSpPr>
        <p:spPr>
          <a:xfrm>
            <a:off x="0" y="0"/>
            <a:ext cx="10693400" cy="61658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69341820-ECC2-4CB3-B4B6-4681BAD4158F}"/>
              </a:ext>
            </a:extLst>
          </p:cNvPr>
          <p:cNvSpPr/>
          <p:nvPr/>
        </p:nvSpPr>
        <p:spPr>
          <a:xfrm>
            <a:off x="3518336" y="2507499"/>
            <a:ext cx="1487847" cy="1487847"/>
          </a:xfrm>
          <a:prstGeom prst="arc">
            <a:avLst>
              <a:gd name="adj1" fmla="val 16014872"/>
              <a:gd name="adj2" fmla="val 6827040"/>
            </a:avLst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02008">
              <a:defRPr/>
            </a:pPr>
            <a:endParaRPr lang="en-US" sz="1579" kern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2DD801F-0D69-4B76-8DA5-DB8FE5F65456}"/>
              </a:ext>
            </a:extLst>
          </p:cNvPr>
          <p:cNvCxnSpPr>
            <a:cxnSpLocks/>
            <a:stCxn id="123" idx="2"/>
            <a:endCxn id="116" idx="1"/>
          </p:cNvCxnSpPr>
          <p:nvPr/>
        </p:nvCxnSpPr>
        <p:spPr>
          <a:xfrm flipH="1" flipV="1">
            <a:off x="4070602" y="3207145"/>
            <a:ext cx="1495651" cy="449902"/>
          </a:xfrm>
          <a:prstGeom prst="line">
            <a:avLst/>
          </a:prstGeom>
          <a:noFill/>
          <a:ln w="12700" cap="rnd" cmpd="sng" algn="ctr">
            <a:solidFill>
              <a:srgbClr val="FF0000"/>
            </a:solidFill>
            <a:prstDash val="solid"/>
          </a:ln>
          <a:effectLst/>
        </p:spPr>
      </p:cxnSp>
      <p:pic>
        <p:nvPicPr>
          <p:cNvPr id="90" name="Picture 3">
            <a:extLst>
              <a:ext uri="{FF2B5EF4-FFF2-40B4-BE49-F238E27FC236}">
                <a16:creationId xmlns:a16="http://schemas.microsoft.com/office/drawing/2014/main" id="{97C7C6D8-F4B4-46A8-9657-355D7869F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60805" y="4256138"/>
            <a:ext cx="1260287" cy="529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74F0C000-384E-437C-BCF1-87EEDCA958C3}"/>
              </a:ext>
            </a:extLst>
          </p:cNvPr>
          <p:cNvSpPr/>
          <p:nvPr/>
        </p:nvSpPr>
        <p:spPr>
          <a:xfrm rot="10800000" flipV="1">
            <a:off x="4138769" y="4767936"/>
            <a:ext cx="6381471" cy="679718"/>
          </a:xfrm>
          <a:prstGeom prst="rect">
            <a:avLst/>
          </a:prstGeom>
          <a:gradFill flip="none" rotWithShape="1">
            <a:gsLst>
              <a:gs pos="38000">
                <a:srgbClr val="5B9BD5">
                  <a:lumMod val="20000"/>
                  <a:lumOff val="80000"/>
                  <a:alpha val="0"/>
                </a:srgbClr>
              </a:gs>
              <a:gs pos="100000">
                <a:srgbClr val="ED7D31"/>
              </a:gs>
            </a:gsLst>
            <a:lin ang="16200000" scaled="1"/>
            <a:tileRect/>
          </a:gradFill>
          <a:ln w="222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01988">
              <a:defRPr/>
            </a:pPr>
            <a:endParaRPr lang="en-US" sz="2105" kern="0">
              <a:solidFill>
                <a:prstClr val="white"/>
              </a:solidFill>
              <a:latin typeface="Arial Nova Cond" panose="020B0506020202020204" pitchFamily="34" charset="0"/>
            </a:endParaRPr>
          </a:p>
        </p:txBody>
      </p:sp>
      <p:pic>
        <p:nvPicPr>
          <p:cNvPr id="92" name="Picture 4">
            <a:extLst>
              <a:ext uri="{FF2B5EF4-FFF2-40B4-BE49-F238E27FC236}">
                <a16:creationId xmlns:a16="http://schemas.microsoft.com/office/drawing/2014/main" id="{A6765986-1E8D-4CEA-AFBF-778C978BE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2016" y="1626212"/>
            <a:ext cx="820009" cy="501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966CF32-3A25-41DA-A2D1-1BD2286A5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560805" y="1652828"/>
            <a:ext cx="1950789" cy="503659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300A4371-010C-4D28-AE5D-5C6532CC272B}"/>
              </a:ext>
            </a:extLst>
          </p:cNvPr>
          <p:cNvSpPr/>
          <p:nvPr/>
        </p:nvSpPr>
        <p:spPr>
          <a:xfrm rot="10800000" flipV="1">
            <a:off x="183235" y="1477559"/>
            <a:ext cx="10326931" cy="679718"/>
          </a:xfrm>
          <a:prstGeom prst="rect">
            <a:avLst/>
          </a:prstGeom>
          <a:gradFill flip="none" rotWithShape="1">
            <a:gsLst>
              <a:gs pos="0">
                <a:srgbClr val="5B9BD5">
                  <a:lumMod val="20000"/>
                  <a:lumOff val="80000"/>
                  <a:alpha val="0"/>
                </a:srgbClr>
              </a:gs>
              <a:gs pos="100000">
                <a:srgbClr val="ED7D31">
                  <a:lumMod val="20000"/>
                  <a:lumOff val="80000"/>
                </a:srgbClr>
              </a:gs>
            </a:gsLst>
            <a:lin ang="16200000" scaled="1"/>
            <a:tileRect/>
          </a:gradFill>
          <a:ln w="222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01988">
              <a:defRPr/>
            </a:pPr>
            <a:endParaRPr lang="en-US" sz="2105" kern="0">
              <a:solidFill>
                <a:prstClr val="white"/>
              </a:solidFill>
              <a:latin typeface="Arial Nova Cond" panose="020B0506020202020204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DA9E3E89-28C6-4793-AF3E-1E30D3FF5E1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5976074" y="2665511"/>
            <a:ext cx="149216" cy="979754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C3297E2B-4893-4B2D-8EAA-1D6D99C63D0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560805" y="5427181"/>
            <a:ext cx="2057069" cy="43038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C6EEEF6D-833F-44FF-A4A6-95B6E2B36A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560805" y="2396236"/>
            <a:ext cx="782164" cy="286631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AB81E183-A017-49CD-AF1E-480563EFD6E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3619" y="3010040"/>
            <a:ext cx="539315" cy="723174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DF3425E-44D1-4F1C-890C-8BDD6903A677}"/>
              </a:ext>
            </a:extLst>
          </p:cNvPr>
          <p:cNvCxnSpPr>
            <a:cxnSpLocks/>
          </p:cNvCxnSpPr>
          <p:nvPr/>
        </p:nvCxnSpPr>
        <p:spPr>
          <a:xfrm flipH="1">
            <a:off x="3826858" y="2127326"/>
            <a:ext cx="475112" cy="2445892"/>
          </a:xfrm>
          <a:prstGeom prst="line">
            <a:avLst/>
          </a:prstGeom>
          <a:noFill/>
          <a:ln w="12700" cap="rnd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2C5C2F3-6C72-4A13-A713-C3F3934EB760}"/>
              </a:ext>
            </a:extLst>
          </p:cNvPr>
          <p:cNvCxnSpPr>
            <a:cxnSpLocks/>
            <a:stCxn id="93" idx="3"/>
            <a:endCxn id="116" idx="1"/>
          </p:cNvCxnSpPr>
          <p:nvPr/>
        </p:nvCxnSpPr>
        <p:spPr>
          <a:xfrm flipH="1">
            <a:off x="4070602" y="1904658"/>
            <a:ext cx="1490203" cy="1302487"/>
          </a:xfrm>
          <a:prstGeom prst="line">
            <a:avLst/>
          </a:prstGeom>
          <a:noFill/>
          <a:ln w="12700" cap="rnd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1D8B56B-570D-477B-ACEE-D62E4EE0BA52}"/>
              </a:ext>
            </a:extLst>
          </p:cNvPr>
          <p:cNvCxnSpPr>
            <a:cxnSpLocks/>
            <a:stCxn id="97" idx="3"/>
            <a:endCxn id="116" idx="1"/>
          </p:cNvCxnSpPr>
          <p:nvPr/>
        </p:nvCxnSpPr>
        <p:spPr>
          <a:xfrm flipH="1">
            <a:off x="4070602" y="2539552"/>
            <a:ext cx="1490203" cy="667593"/>
          </a:xfrm>
          <a:prstGeom prst="line">
            <a:avLst/>
          </a:prstGeom>
          <a:noFill/>
          <a:ln w="12700" cap="rnd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8301B31-AF3B-476C-AC1C-70577241C601}"/>
              </a:ext>
            </a:extLst>
          </p:cNvPr>
          <p:cNvCxnSpPr>
            <a:cxnSpLocks/>
            <a:stCxn id="95" idx="2"/>
            <a:endCxn id="116" idx="1"/>
          </p:cNvCxnSpPr>
          <p:nvPr/>
        </p:nvCxnSpPr>
        <p:spPr>
          <a:xfrm flipH="1">
            <a:off x="4070602" y="3155388"/>
            <a:ext cx="1490203" cy="51757"/>
          </a:xfrm>
          <a:prstGeom prst="line">
            <a:avLst/>
          </a:prstGeom>
          <a:noFill/>
          <a:ln w="12700" cap="rnd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DEB05B9-648D-4B1D-98B2-2D4FF36EEC01}"/>
              </a:ext>
            </a:extLst>
          </p:cNvPr>
          <p:cNvCxnSpPr>
            <a:cxnSpLocks/>
            <a:stCxn id="90" idx="1"/>
            <a:endCxn id="116" idx="1"/>
          </p:cNvCxnSpPr>
          <p:nvPr/>
        </p:nvCxnSpPr>
        <p:spPr>
          <a:xfrm flipH="1" flipV="1">
            <a:off x="4070602" y="3207145"/>
            <a:ext cx="1490203" cy="1313836"/>
          </a:xfrm>
          <a:prstGeom prst="line">
            <a:avLst/>
          </a:prstGeom>
          <a:noFill/>
          <a:ln w="12700" cap="rnd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A190E9B-123F-4BBF-92EE-5F6DCE9A2EDF}"/>
              </a:ext>
            </a:extLst>
          </p:cNvPr>
          <p:cNvCxnSpPr>
            <a:cxnSpLocks/>
            <a:stCxn id="96" idx="3"/>
            <a:endCxn id="116" idx="1"/>
          </p:cNvCxnSpPr>
          <p:nvPr/>
        </p:nvCxnSpPr>
        <p:spPr>
          <a:xfrm flipH="1" flipV="1">
            <a:off x="4070602" y="3207145"/>
            <a:ext cx="1490203" cy="2435226"/>
          </a:xfrm>
          <a:prstGeom prst="line">
            <a:avLst/>
          </a:prstGeom>
          <a:noFill/>
          <a:ln w="12700" cap="rnd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AAD5C9F-B597-427C-B59F-7A0EC70CB886}"/>
              </a:ext>
            </a:extLst>
          </p:cNvPr>
          <p:cNvCxnSpPr>
            <a:cxnSpLocks/>
            <a:stCxn id="122" idx="3"/>
            <a:endCxn id="116" idx="1"/>
          </p:cNvCxnSpPr>
          <p:nvPr/>
        </p:nvCxnSpPr>
        <p:spPr>
          <a:xfrm flipH="1" flipV="1">
            <a:off x="4070602" y="3207145"/>
            <a:ext cx="1490204" cy="1957509"/>
          </a:xfrm>
          <a:prstGeom prst="line">
            <a:avLst/>
          </a:prstGeom>
          <a:noFill/>
          <a:ln w="12700" cap="rnd" cmpd="sng" algn="ctr">
            <a:solidFill>
              <a:srgbClr val="FF0000"/>
            </a:solidFill>
            <a:prstDash val="solid"/>
          </a:ln>
          <a:effectLst/>
        </p:spPr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4AFE6081-8339-4E69-9519-9D0D7C3474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0864" y="2201079"/>
            <a:ext cx="120595" cy="177136"/>
          </a:xfrm>
          <a:prstGeom prst="rect">
            <a:avLst/>
          </a:prstGeom>
          <a:effectLst/>
        </p:spPr>
      </p:pic>
      <p:sp>
        <p:nvSpPr>
          <p:cNvPr id="107" name="object 13">
            <a:extLst>
              <a:ext uri="{FF2B5EF4-FFF2-40B4-BE49-F238E27FC236}">
                <a16:creationId xmlns:a16="http://schemas.microsoft.com/office/drawing/2014/main" id="{0D476BBA-119F-48D5-B707-BE32365F2839}"/>
              </a:ext>
            </a:extLst>
          </p:cNvPr>
          <p:cNvSpPr>
            <a:spLocks noChangeAspect="1"/>
          </p:cNvSpPr>
          <p:nvPr/>
        </p:nvSpPr>
        <p:spPr>
          <a:xfrm>
            <a:off x="5460792" y="1646959"/>
            <a:ext cx="200029" cy="1860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defTabSz="801988">
              <a:defRPr/>
            </a:pPr>
            <a:endParaRPr sz="1579">
              <a:solidFill>
                <a:prstClr val="black"/>
              </a:solidFill>
              <a:latin typeface="Arial Nova Cond" panose="020B0506020202020204" pitchFamily="34" charset="0"/>
              <a:sym typeface="+mn-lt"/>
            </a:endParaRPr>
          </a:p>
        </p:txBody>
      </p:sp>
      <p:sp>
        <p:nvSpPr>
          <p:cNvPr id="108" name="object 13">
            <a:extLst>
              <a:ext uri="{FF2B5EF4-FFF2-40B4-BE49-F238E27FC236}">
                <a16:creationId xmlns:a16="http://schemas.microsoft.com/office/drawing/2014/main" id="{ADBE9E45-4837-40E3-8EB3-8D87A515FF66}"/>
              </a:ext>
            </a:extLst>
          </p:cNvPr>
          <p:cNvSpPr>
            <a:spLocks noChangeAspect="1"/>
          </p:cNvSpPr>
          <p:nvPr/>
        </p:nvSpPr>
        <p:spPr>
          <a:xfrm>
            <a:off x="5460792" y="2202268"/>
            <a:ext cx="200029" cy="1860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defTabSz="801988">
              <a:defRPr/>
            </a:pPr>
            <a:endParaRPr sz="1579">
              <a:solidFill>
                <a:prstClr val="black"/>
              </a:solidFill>
              <a:latin typeface="Arial Nova Cond" panose="020B0506020202020204" pitchFamily="34" charset="0"/>
              <a:sym typeface="+mn-lt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4239E617-ED99-449D-91C1-F38603D3356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0864" y="2866899"/>
            <a:ext cx="120595" cy="177136"/>
          </a:xfrm>
          <a:prstGeom prst="rect">
            <a:avLst/>
          </a:prstGeom>
          <a:effectLst/>
        </p:spPr>
      </p:pic>
      <p:sp>
        <p:nvSpPr>
          <p:cNvPr id="110" name="object 13">
            <a:extLst>
              <a:ext uri="{FF2B5EF4-FFF2-40B4-BE49-F238E27FC236}">
                <a16:creationId xmlns:a16="http://schemas.microsoft.com/office/drawing/2014/main" id="{EC3A55B7-8A5B-4909-A3A2-5DA71BADBB36}"/>
              </a:ext>
            </a:extLst>
          </p:cNvPr>
          <p:cNvSpPr>
            <a:spLocks noChangeAspect="1"/>
          </p:cNvSpPr>
          <p:nvPr/>
        </p:nvSpPr>
        <p:spPr>
          <a:xfrm>
            <a:off x="5460792" y="2868089"/>
            <a:ext cx="200029" cy="1860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defTabSz="801988">
              <a:defRPr/>
            </a:pPr>
            <a:endParaRPr sz="1579">
              <a:solidFill>
                <a:prstClr val="black"/>
              </a:solidFill>
              <a:latin typeface="Arial Nova Cond" panose="020B0506020202020204" pitchFamily="34" charset="0"/>
              <a:sym typeface="+mn-lt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859492F8-F986-4087-981E-AB25420C0BF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829" y="2898533"/>
            <a:ext cx="236527" cy="99099"/>
          </a:xfrm>
          <a:prstGeom prst="rect">
            <a:avLst/>
          </a:prstGeom>
          <a:effectLst/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F6F19F30-8C16-499B-826B-8ABC034FC2E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0154" y="2884190"/>
            <a:ext cx="236527" cy="157773"/>
          </a:xfrm>
          <a:prstGeom prst="rect">
            <a:avLst/>
          </a:prstGeom>
          <a:effectLst/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3BACBE46-F3C0-4C00-AB4C-6B2F7800E1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709" y="4369991"/>
            <a:ext cx="120595" cy="177136"/>
          </a:xfrm>
          <a:prstGeom prst="rect">
            <a:avLst/>
          </a:prstGeom>
          <a:effectLst/>
        </p:spPr>
      </p:pic>
      <p:pic>
        <p:nvPicPr>
          <p:cNvPr id="114" name="Picture 2" descr="C:\Users\user\Desktop\bahan\1024px-PT-PAL.svg.png">
            <a:extLst>
              <a:ext uri="{FF2B5EF4-FFF2-40B4-BE49-F238E27FC236}">
                <a16:creationId xmlns:a16="http://schemas.microsoft.com/office/drawing/2014/main" id="{02159F1E-3467-4E73-AE15-971BFC184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6718" y="4458560"/>
            <a:ext cx="351699" cy="76590"/>
          </a:xfrm>
          <a:prstGeom prst="rect">
            <a:avLst/>
          </a:prstGeom>
          <a:noFill/>
        </p:spPr>
      </p:pic>
      <p:pic>
        <p:nvPicPr>
          <p:cNvPr id="115" name="Picture 2" descr="C:\Users\user\Desktop\bahan\1024px-PT-PAL.svg.png">
            <a:extLst>
              <a:ext uri="{FF2B5EF4-FFF2-40B4-BE49-F238E27FC236}">
                <a16:creationId xmlns:a16="http://schemas.microsoft.com/office/drawing/2014/main" id="{BEB5B1B9-C250-4F58-8BD2-F1C8884F9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6718" y="5388885"/>
            <a:ext cx="351699" cy="76590"/>
          </a:xfrm>
          <a:prstGeom prst="rect">
            <a:avLst/>
          </a:prstGeom>
          <a:noFill/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E9773899-8D37-4C8F-A969-A7F8D1064BE0}"/>
              </a:ext>
            </a:extLst>
          </p:cNvPr>
          <p:cNvSpPr txBox="1"/>
          <p:nvPr/>
        </p:nvSpPr>
        <p:spPr>
          <a:xfrm>
            <a:off x="4070602" y="3086727"/>
            <a:ext cx="911411" cy="24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1988">
              <a:defRPr/>
            </a:pPr>
            <a:endParaRPr lang="en-US" sz="965" kern="0" dirty="0">
              <a:solidFill>
                <a:srgbClr val="002060"/>
              </a:solidFill>
              <a:latin typeface="Arial Nova Cond" panose="020B0506020202020204" pitchFamily="34" charset="0"/>
            </a:endParaRP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F99C2491-155D-4CB0-BF2B-0E4C1EFEBD42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277974" y="4479029"/>
            <a:ext cx="888512" cy="280375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BCC2C8F6-4A8A-4474-B451-2CEDC12540B0}"/>
              </a:ext>
            </a:extLst>
          </p:cNvPr>
          <p:cNvSpPr/>
          <p:nvPr/>
        </p:nvSpPr>
        <p:spPr>
          <a:xfrm rot="10800000" flipV="1">
            <a:off x="227452" y="4746427"/>
            <a:ext cx="3908173" cy="679718"/>
          </a:xfrm>
          <a:prstGeom prst="rect">
            <a:avLst/>
          </a:prstGeom>
          <a:gradFill flip="none" rotWithShape="1">
            <a:gsLst>
              <a:gs pos="33000">
                <a:srgbClr val="5B9BD5">
                  <a:lumMod val="20000"/>
                  <a:lumOff val="80000"/>
                  <a:alpha val="0"/>
                </a:srgbClr>
              </a:gs>
              <a:gs pos="100000">
                <a:srgbClr val="C00000"/>
              </a:gs>
            </a:gsLst>
            <a:lin ang="16200000" scaled="1"/>
            <a:tileRect/>
          </a:gradFill>
          <a:ln w="222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01988">
              <a:defRPr/>
            </a:pPr>
            <a:endParaRPr lang="en-US" sz="2105" kern="0">
              <a:solidFill>
                <a:prstClr val="white"/>
              </a:solidFill>
              <a:latin typeface="Arial Nova Cond" panose="020B0506020202020204" pitchFamily="34" charset="0"/>
            </a:endParaRP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870E1DE-B4CD-4F75-93F7-A9CE94E0FEB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2433" y="4287765"/>
            <a:ext cx="236527" cy="157773"/>
          </a:xfrm>
          <a:prstGeom prst="rect">
            <a:avLst/>
          </a:prstGeom>
          <a:effectLst/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E7CDE205-D7D0-4446-A320-C9A5995D17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634" y="4268401"/>
            <a:ext cx="120595" cy="177136"/>
          </a:xfrm>
          <a:prstGeom prst="rect">
            <a:avLst/>
          </a:prstGeom>
          <a:effectLst/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3EF33B38-B839-408F-A256-A6F802FF07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8176" y="2932548"/>
            <a:ext cx="120595" cy="177136"/>
          </a:xfrm>
          <a:prstGeom prst="rect">
            <a:avLst/>
          </a:prstGeom>
          <a:effectLst/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46F969D1-C870-4601-BEAE-69E5C02433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5560806" y="5112359"/>
            <a:ext cx="638551" cy="10459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96010A5-E8D8-4074-A893-8CFF1B3352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5966670" y="3188850"/>
            <a:ext cx="135558" cy="936393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39A96C84-A123-4194-8C86-7BBCC37514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3083" y="3434004"/>
            <a:ext cx="236527" cy="99099"/>
          </a:xfrm>
          <a:prstGeom prst="rect">
            <a:avLst/>
          </a:prstGeom>
          <a:effectLst/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B12E64C3-F966-4413-9029-B8A91D95094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0407" y="3419661"/>
            <a:ext cx="236527" cy="157773"/>
          </a:xfrm>
          <a:prstGeom prst="rect">
            <a:avLst/>
          </a:prstGeom>
          <a:effectLst/>
        </p:spPr>
      </p:pic>
      <p:sp>
        <p:nvSpPr>
          <p:cNvPr id="126" name="object 13">
            <a:extLst>
              <a:ext uri="{FF2B5EF4-FFF2-40B4-BE49-F238E27FC236}">
                <a16:creationId xmlns:a16="http://schemas.microsoft.com/office/drawing/2014/main" id="{70409615-8069-4244-B3E0-7FF4BED4E2BD}"/>
              </a:ext>
            </a:extLst>
          </p:cNvPr>
          <p:cNvSpPr>
            <a:spLocks noChangeAspect="1"/>
          </p:cNvSpPr>
          <p:nvPr/>
        </p:nvSpPr>
        <p:spPr>
          <a:xfrm>
            <a:off x="5875451" y="3385847"/>
            <a:ext cx="200029" cy="1860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defTabSz="801988">
              <a:defRPr/>
            </a:pPr>
            <a:endParaRPr sz="1579">
              <a:solidFill>
                <a:prstClr val="black"/>
              </a:solidFill>
              <a:latin typeface="Arial Nova Cond" panose="020B0506020202020204" pitchFamily="34" charset="0"/>
              <a:sym typeface="+mn-lt"/>
            </a:endParaRP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97C3F1D5-7D6A-4CF4-99AD-2E59F31F28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7757" y="3390296"/>
            <a:ext cx="120595" cy="177136"/>
          </a:xfrm>
          <a:prstGeom prst="rect">
            <a:avLst/>
          </a:prstGeom>
          <a:effectLst/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48A15EA5-5EFA-4981-8320-CB629285ACAC}"/>
              </a:ext>
            </a:extLst>
          </p:cNvPr>
          <p:cNvSpPr txBox="1"/>
          <p:nvPr/>
        </p:nvSpPr>
        <p:spPr>
          <a:xfrm>
            <a:off x="8547420" y="1947074"/>
            <a:ext cx="1664262" cy="203133"/>
          </a:xfrm>
          <a:prstGeom prst="rect">
            <a:avLst/>
          </a:prstGeom>
          <a:solidFill>
            <a:sysClr val="windowText" lastClr="000000"/>
          </a:solidFill>
        </p:spPr>
        <p:txBody>
          <a:bodyPr wrap="square" rtlCol="0" anchor="ctr">
            <a:spAutoFit/>
          </a:bodyPr>
          <a:lstStyle/>
          <a:p>
            <a:pPr algn="ctr" defTabSz="801988">
              <a:defRPr/>
            </a:pPr>
            <a:r>
              <a:rPr lang="pt-BR" sz="702" b="1" kern="0" dirty="0">
                <a:solidFill>
                  <a:prstClr val="white"/>
                </a:solidFill>
                <a:latin typeface="Arial Nova Cond" panose="020B0506020202020204" pitchFamily="34" charset="0"/>
              </a:rPr>
              <a:t>N219 - CN235 / N245 - KFX/IFX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527BB12-2E24-4603-B6E6-CF9C50A63E1A}"/>
              </a:ext>
            </a:extLst>
          </p:cNvPr>
          <p:cNvSpPr txBox="1"/>
          <p:nvPr/>
        </p:nvSpPr>
        <p:spPr>
          <a:xfrm>
            <a:off x="8547420" y="1736208"/>
            <a:ext cx="1664262" cy="23403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defTabSz="801988">
              <a:defRPr/>
            </a:pPr>
            <a:r>
              <a:rPr lang="pt-BR" sz="921" b="1" dirty="0">
                <a:solidFill>
                  <a:prstClr val="white"/>
                </a:solidFill>
                <a:latin typeface="Arial Nova Cond" panose="020B0506020202020204" pitchFamily="34" charset="0"/>
              </a:rPr>
              <a:t>FIGHTER JET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8649694-A924-4857-A1B0-04CA67709F50}"/>
              </a:ext>
            </a:extLst>
          </p:cNvPr>
          <p:cNvSpPr txBox="1"/>
          <p:nvPr/>
        </p:nvSpPr>
        <p:spPr>
          <a:xfrm>
            <a:off x="8547420" y="2625725"/>
            <a:ext cx="1664262" cy="308418"/>
          </a:xfrm>
          <a:prstGeom prst="rect">
            <a:avLst/>
          </a:prstGeom>
          <a:solidFill>
            <a:sysClr val="windowText" lastClr="000000"/>
          </a:solidFill>
        </p:spPr>
        <p:txBody>
          <a:bodyPr wrap="square" rtlCol="0" anchor="ctr">
            <a:spAutoFit/>
          </a:bodyPr>
          <a:lstStyle/>
          <a:p>
            <a:pPr algn="ctr" defTabSz="801988">
              <a:defRPr/>
            </a:pPr>
            <a:r>
              <a:rPr lang="sv-SE" sz="702" b="1" kern="0" dirty="0">
                <a:solidFill>
                  <a:prstClr val="white"/>
                </a:solidFill>
                <a:latin typeface="Arial Nova Cond" panose="020B0506020202020204" pitchFamily="34" charset="0"/>
              </a:rPr>
              <a:t>UAV Platform, Mission &amp; Payload System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7E1A447-D08E-4533-93C5-1E1CC8563211}"/>
              </a:ext>
            </a:extLst>
          </p:cNvPr>
          <p:cNvSpPr txBox="1"/>
          <p:nvPr/>
        </p:nvSpPr>
        <p:spPr>
          <a:xfrm>
            <a:off x="8547420" y="2420430"/>
            <a:ext cx="1664262" cy="23403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defTabSz="801988">
              <a:defRPr/>
            </a:pPr>
            <a:r>
              <a:rPr lang="pt-BR" sz="921" b="1" dirty="0">
                <a:solidFill>
                  <a:prstClr val="white"/>
                </a:solidFill>
                <a:latin typeface="Arial Nova Cond" panose="020B0506020202020204" pitchFamily="34" charset="0"/>
              </a:rPr>
              <a:t>AERIAL DRONE / UAV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F493E23-2F80-4971-B232-F47BD73283AA}"/>
              </a:ext>
            </a:extLst>
          </p:cNvPr>
          <p:cNvSpPr txBox="1"/>
          <p:nvPr/>
        </p:nvSpPr>
        <p:spPr>
          <a:xfrm>
            <a:off x="8547420" y="3258789"/>
            <a:ext cx="1664262" cy="23403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defTabSz="801988">
              <a:defRPr/>
            </a:pPr>
            <a:r>
              <a:rPr lang="pt-BR" sz="921" b="1" dirty="0">
                <a:solidFill>
                  <a:prstClr val="white"/>
                </a:solidFill>
                <a:latin typeface="Arial Nova Cond" panose="020B0506020202020204" pitchFamily="34" charset="0"/>
              </a:rPr>
              <a:t>MISSILE SYSTEM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12BF759-9C13-4273-978F-22A12689F86A}"/>
              </a:ext>
            </a:extLst>
          </p:cNvPr>
          <p:cNvSpPr txBox="1"/>
          <p:nvPr/>
        </p:nvSpPr>
        <p:spPr>
          <a:xfrm>
            <a:off x="8547420" y="4524660"/>
            <a:ext cx="1664262" cy="200376"/>
          </a:xfrm>
          <a:prstGeom prst="rect">
            <a:avLst/>
          </a:prstGeom>
          <a:solidFill>
            <a:sysClr val="windowText" lastClr="000000"/>
          </a:solidFill>
        </p:spPr>
        <p:txBody>
          <a:bodyPr wrap="square" rtlCol="0" anchor="ctr">
            <a:spAutoFit/>
          </a:bodyPr>
          <a:lstStyle/>
          <a:p>
            <a:pPr algn="ctr" defTabSz="801988">
              <a:defRPr/>
            </a:pPr>
            <a:r>
              <a:rPr lang="sv-SE" sz="702" b="1" kern="0" dirty="0">
                <a:solidFill>
                  <a:prstClr val="white"/>
                </a:solidFill>
                <a:latin typeface="Arial Nova Cond" panose="020B0506020202020204" pitchFamily="34" charset="0"/>
              </a:rPr>
              <a:t>KCR 60M, OPV 90M, LPD / SSV, Frigate, 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9C6DA50-8E53-4D47-BFE3-978F86F0C757}"/>
              </a:ext>
            </a:extLst>
          </p:cNvPr>
          <p:cNvSpPr txBox="1"/>
          <p:nvPr/>
        </p:nvSpPr>
        <p:spPr>
          <a:xfrm>
            <a:off x="8547420" y="4312415"/>
            <a:ext cx="1664262" cy="23403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defTabSz="801988">
              <a:defRPr/>
            </a:pPr>
            <a:r>
              <a:rPr lang="pt-BR" sz="921" b="1" dirty="0">
                <a:solidFill>
                  <a:prstClr val="white"/>
                </a:solidFill>
                <a:latin typeface="Arial Nova Cond" panose="020B0506020202020204" pitchFamily="34" charset="0"/>
              </a:rPr>
              <a:t>COMBATANT SHIP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86A2F2E-BA40-4B6E-A2F2-633FE36D6783}"/>
              </a:ext>
            </a:extLst>
          </p:cNvPr>
          <p:cNvSpPr txBox="1"/>
          <p:nvPr/>
        </p:nvSpPr>
        <p:spPr>
          <a:xfrm>
            <a:off x="8547420" y="4952143"/>
            <a:ext cx="1664262" cy="23403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defTabSz="801988">
              <a:defRPr/>
            </a:pPr>
            <a:r>
              <a:rPr lang="pt-BR" sz="921" b="1" dirty="0">
                <a:solidFill>
                  <a:prstClr val="white"/>
                </a:solidFill>
                <a:latin typeface="Arial Nova Cond" panose="020B0506020202020204" pitchFamily="34" charset="0"/>
              </a:rPr>
              <a:t>UNDERWATER DRONE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52CD2CD-A5D5-4931-80C8-88933B65A540}"/>
              </a:ext>
            </a:extLst>
          </p:cNvPr>
          <p:cNvSpPr txBox="1"/>
          <p:nvPr/>
        </p:nvSpPr>
        <p:spPr>
          <a:xfrm>
            <a:off x="8547420" y="5515216"/>
            <a:ext cx="1664262" cy="23403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defTabSz="801988">
              <a:defRPr/>
            </a:pPr>
            <a:r>
              <a:rPr lang="pt-BR" sz="921" b="1" dirty="0">
                <a:solidFill>
                  <a:prstClr val="white"/>
                </a:solidFill>
                <a:latin typeface="Arial Nova Cond" panose="020B0506020202020204" pitchFamily="34" charset="0"/>
              </a:rPr>
              <a:t>SUBMARINE SHIP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EA7B933-252D-4958-94B4-07FEBE405479}"/>
              </a:ext>
            </a:extLst>
          </p:cNvPr>
          <p:cNvSpPr/>
          <p:nvPr/>
        </p:nvSpPr>
        <p:spPr>
          <a:xfrm>
            <a:off x="8547420" y="3479893"/>
            <a:ext cx="1664262" cy="40099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02008">
              <a:defRPr/>
            </a:pPr>
            <a:endParaRPr lang="en-ID" sz="1579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6BF25B6-C7A2-4E4E-88B1-11E707E17627}"/>
              </a:ext>
            </a:extLst>
          </p:cNvPr>
          <p:cNvSpPr/>
          <p:nvPr/>
        </p:nvSpPr>
        <p:spPr>
          <a:xfrm>
            <a:off x="8547420" y="5176714"/>
            <a:ext cx="1664262" cy="40099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02008">
              <a:defRPr/>
            </a:pPr>
            <a:endParaRPr lang="en-ID" sz="1579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2F1C6AE-4014-4A23-B17D-6F0B619CFA10}"/>
              </a:ext>
            </a:extLst>
          </p:cNvPr>
          <p:cNvSpPr txBox="1"/>
          <p:nvPr/>
        </p:nvSpPr>
        <p:spPr>
          <a:xfrm>
            <a:off x="8547420" y="5681237"/>
            <a:ext cx="1664262" cy="308418"/>
          </a:xfrm>
          <a:prstGeom prst="rect">
            <a:avLst/>
          </a:prstGeom>
          <a:solidFill>
            <a:sysClr val="windowText" lastClr="000000"/>
          </a:solidFill>
        </p:spPr>
        <p:txBody>
          <a:bodyPr wrap="square" rtlCol="0" anchor="ctr">
            <a:spAutoFit/>
          </a:bodyPr>
          <a:lstStyle/>
          <a:p>
            <a:pPr algn="ctr" defTabSz="801988">
              <a:defRPr/>
            </a:pPr>
            <a:r>
              <a:rPr lang="sv-SE" sz="702" b="1" kern="0" dirty="0">
                <a:solidFill>
                  <a:prstClr val="white"/>
                </a:solidFill>
                <a:latin typeface="Arial Nova Cond" panose="020B0506020202020204" pitchFamily="34" charset="0"/>
              </a:rPr>
              <a:t>Nagapasa Class, Alugoro Class 1500 Ton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13BD271-25D8-4472-818A-EA01A41B2CE5}"/>
              </a:ext>
            </a:extLst>
          </p:cNvPr>
          <p:cNvSpPr txBox="1"/>
          <p:nvPr/>
        </p:nvSpPr>
        <p:spPr>
          <a:xfrm>
            <a:off x="1915823" y="3306874"/>
            <a:ext cx="1483746" cy="23403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defTabSz="801988">
              <a:defRPr/>
            </a:pPr>
            <a:r>
              <a:rPr lang="en-US" sz="921" b="1" dirty="0">
                <a:solidFill>
                  <a:prstClr val="white"/>
                </a:solidFill>
                <a:latin typeface="Arial Nova Cond" panose="020B0506020202020204" pitchFamily="34" charset="0"/>
              </a:rPr>
              <a:t>RADAR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77E1118-EBF4-478C-98FF-7C5C88DC1D88}"/>
              </a:ext>
            </a:extLst>
          </p:cNvPr>
          <p:cNvSpPr txBox="1"/>
          <p:nvPr/>
        </p:nvSpPr>
        <p:spPr>
          <a:xfrm>
            <a:off x="2562235" y="1780828"/>
            <a:ext cx="1262481" cy="23403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defTabSz="801988">
              <a:defRPr/>
            </a:pPr>
            <a:r>
              <a:rPr lang="en-US" sz="921" b="1" dirty="0">
                <a:solidFill>
                  <a:prstClr val="white"/>
                </a:solidFill>
                <a:latin typeface="Arial Nova Cond" panose="020B0506020202020204" pitchFamily="34" charset="0"/>
              </a:rPr>
              <a:t>SATELITE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47C1152-9C88-4D61-A6D9-96BD0447AD51}"/>
              </a:ext>
            </a:extLst>
          </p:cNvPr>
          <p:cNvSpPr txBox="1"/>
          <p:nvPr/>
        </p:nvSpPr>
        <p:spPr>
          <a:xfrm>
            <a:off x="4142918" y="3750187"/>
            <a:ext cx="982032" cy="23403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defTabSz="801988">
              <a:defRPr/>
            </a:pPr>
            <a:r>
              <a:rPr lang="en-US" sz="921" b="1" dirty="0">
                <a:solidFill>
                  <a:prstClr val="white"/>
                </a:solidFill>
                <a:latin typeface="Arial Nova Cond" panose="020B0506020202020204" pitchFamily="34" charset="0"/>
              </a:rPr>
              <a:t>BIG DATA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70EE6C4-2737-4787-8862-40DFE237015A}"/>
              </a:ext>
            </a:extLst>
          </p:cNvPr>
          <p:cNvSpPr/>
          <p:nvPr/>
        </p:nvSpPr>
        <p:spPr>
          <a:xfrm>
            <a:off x="1915822" y="3537123"/>
            <a:ext cx="1483746" cy="291691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601491">
              <a:defRPr/>
            </a:pPr>
            <a:r>
              <a:rPr lang="id-ID" sz="526" b="1" kern="0" dirty="0">
                <a:solidFill>
                  <a:prstClr val="white"/>
                </a:solidFill>
                <a:latin typeface="Arial Nova Cond" panose="020B0506020202020204" pitchFamily="34" charset="0"/>
              </a:rPr>
              <a:t>I</a:t>
            </a:r>
            <a:r>
              <a:rPr lang="en-US" sz="526" b="1" kern="0" dirty="0" err="1">
                <a:solidFill>
                  <a:prstClr val="white"/>
                </a:solidFill>
                <a:latin typeface="Arial Nova Cond" panose="020B0506020202020204" pitchFamily="34" charset="0"/>
              </a:rPr>
              <a:t>ntegrated</a:t>
            </a:r>
            <a:r>
              <a:rPr lang="en-US" sz="526" b="1" kern="0" dirty="0">
                <a:solidFill>
                  <a:prstClr val="white"/>
                </a:solidFill>
                <a:latin typeface="Arial Nova Cond" panose="020B0506020202020204" pitchFamily="34" charset="0"/>
              </a:rPr>
              <a:t> Maritime Surveillance System,</a:t>
            </a:r>
            <a:endParaRPr lang="id-ID" sz="526" b="1" kern="0" dirty="0">
              <a:solidFill>
                <a:prstClr val="white"/>
              </a:solidFill>
              <a:latin typeface="Arial Nova Cond" panose="020B0506020202020204" pitchFamily="34" charset="0"/>
            </a:endParaRPr>
          </a:p>
          <a:p>
            <a:pPr defTabSz="601491">
              <a:defRPr/>
            </a:pPr>
            <a:r>
              <a:rPr lang="id-ID" sz="526" b="1" kern="0" dirty="0">
                <a:solidFill>
                  <a:prstClr val="white"/>
                </a:solidFill>
                <a:latin typeface="Arial Nova Cond" panose="020B0506020202020204" pitchFamily="34" charset="0"/>
              </a:rPr>
              <a:t>Air Surveillance Radar, Radar GCI, Radar Cuaca, Over the horizon radar</a:t>
            </a:r>
            <a:endParaRPr lang="en-ID" sz="1228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18854EF-036E-4AA0-98A7-728B029CFD5E}"/>
              </a:ext>
            </a:extLst>
          </p:cNvPr>
          <p:cNvSpPr/>
          <p:nvPr/>
        </p:nvSpPr>
        <p:spPr>
          <a:xfrm>
            <a:off x="4145550" y="3978534"/>
            <a:ext cx="982032" cy="147803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02008">
              <a:defRPr/>
            </a:pPr>
            <a:r>
              <a:rPr lang="en-US" sz="789" kern="0" dirty="0">
                <a:solidFill>
                  <a:prstClr val="white"/>
                </a:solidFill>
                <a:latin typeface="Arial Nova Cond" panose="020B0506020202020204" pitchFamily="34" charset="0"/>
              </a:rPr>
              <a:t>C</a:t>
            </a:r>
            <a:r>
              <a:rPr lang="en-US" sz="702" kern="0" dirty="0">
                <a:solidFill>
                  <a:prstClr val="white"/>
                </a:solidFill>
                <a:latin typeface="Arial Nova Cond" panose="020B0506020202020204" pitchFamily="34" charset="0"/>
              </a:rPr>
              <a:t>yber Security</a:t>
            </a:r>
            <a:endParaRPr lang="en-ID" sz="789" kern="0" dirty="0">
              <a:solidFill>
                <a:prstClr val="white"/>
              </a:solidFill>
              <a:latin typeface="Arial Nova Cond" panose="020B0506020202020204" pitchFamily="34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EC6B8E4-1C8D-443D-9382-7A09B35A8D1C}"/>
              </a:ext>
            </a:extLst>
          </p:cNvPr>
          <p:cNvSpPr txBox="1"/>
          <p:nvPr/>
        </p:nvSpPr>
        <p:spPr>
          <a:xfrm>
            <a:off x="1478015" y="4224755"/>
            <a:ext cx="1483746" cy="23403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defTabSz="801988">
              <a:defRPr/>
            </a:pPr>
            <a:r>
              <a:rPr lang="en-US" sz="921" b="1" dirty="0">
                <a:solidFill>
                  <a:prstClr val="white"/>
                </a:solidFill>
                <a:latin typeface="Arial Nova Cond" panose="020B0506020202020204" pitchFamily="34" charset="0"/>
              </a:rPr>
              <a:t>MEDIUM TANK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203D67B-5B27-4488-8744-4D679F9C566C}"/>
              </a:ext>
            </a:extLst>
          </p:cNvPr>
          <p:cNvSpPr/>
          <p:nvPr/>
        </p:nvSpPr>
        <p:spPr>
          <a:xfrm>
            <a:off x="1478014" y="4455003"/>
            <a:ext cx="1483746" cy="291691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601491">
              <a:defRPr/>
            </a:pPr>
            <a:r>
              <a:rPr lang="en-US" sz="702" b="1" kern="0" dirty="0">
                <a:solidFill>
                  <a:prstClr val="white"/>
                </a:solidFill>
                <a:latin typeface="Arial Nova Cond" panose="020B0506020202020204" pitchFamily="34" charset="0"/>
              </a:rPr>
              <a:t>Medium T</a:t>
            </a:r>
            <a:r>
              <a:rPr lang="en-US" sz="702" b="1" kern="0" dirty="0" err="1">
                <a:solidFill>
                  <a:prstClr val="white"/>
                </a:solidFill>
                <a:latin typeface="Arial Nova Cond" panose="020B0506020202020204" pitchFamily="34" charset="0"/>
              </a:rPr>
              <a:t>ank</a:t>
            </a:r>
            <a:r>
              <a:rPr lang="en-US" sz="702" b="1" kern="0" dirty="0">
                <a:solidFill>
                  <a:prstClr val="white"/>
                </a:solidFill>
                <a:latin typeface="Arial Nova Cond" panose="020B0506020202020204" pitchFamily="34" charset="0"/>
              </a:rPr>
              <a:t> with Battle Management System</a:t>
            </a:r>
            <a:endParaRPr lang="en-ID" sz="1579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EEAD7D6-04EE-44A9-A581-1FDD1C3CCC7A}"/>
              </a:ext>
            </a:extLst>
          </p:cNvPr>
          <p:cNvSpPr txBox="1"/>
          <p:nvPr/>
        </p:nvSpPr>
        <p:spPr>
          <a:xfrm>
            <a:off x="1377940" y="2383745"/>
            <a:ext cx="1483746" cy="30841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defTabSz="801988">
              <a:defRPr/>
            </a:pPr>
            <a:r>
              <a:rPr lang="en-US" sz="702" b="1" dirty="0">
                <a:solidFill>
                  <a:prstClr val="white"/>
                </a:solidFill>
                <a:latin typeface="Arial Nova Cond" panose="020B0506020202020204" pitchFamily="34" charset="0"/>
              </a:rPr>
              <a:t>DETECTION SYSTEM &amp; INTEGRATED COMMUNICATIONA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E3B5ADC-7E13-4FE8-94A3-92368F545104}"/>
              </a:ext>
            </a:extLst>
          </p:cNvPr>
          <p:cNvSpPr/>
          <p:nvPr/>
        </p:nvSpPr>
        <p:spPr>
          <a:xfrm>
            <a:off x="1377939" y="2674250"/>
            <a:ext cx="1483746" cy="234095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703407">
              <a:defRPr/>
            </a:pPr>
            <a:r>
              <a:rPr lang="id-ID" sz="614" b="1" kern="0" dirty="0">
                <a:solidFill>
                  <a:prstClr val="white"/>
                </a:solidFill>
                <a:latin typeface="Arial Nova Cond" panose="020B0506020202020204" pitchFamily="34" charset="0"/>
              </a:rPr>
              <a:t>C</a:t>
            </a:r>
            <a:r>
              <a:rPr lang="en-US" sz="614" b="1" kern="0" dirty="0">
                <a:solidFill>
                  <a:prstClr val="white"/>
                </a:solidFill>
                <a:latin typeface="Arial Nova Cond" panose="020B0506020202020204" pitchFamily="34" charset="0"/>
              </a:rPr>
              <a:t>5</a:t>
            </a:r>
            <a:r>
              <a:rPr lang="id-ID" sz="614" b="1" kern="0" dirty="0">
                <a:solidFill>
                  <a:prstClr val="white"/>
                </a:solidFill>
                <a:latin typeface="Arial Nova Cond" panose="020B0506020202020204" pitchFamily="34" charset="0"/>
              </a:rPr>
              <a:t>ISR  (Tactical Datalink, ICCS, Sistem NCW)</a:t>
            </a:r>
            <a:r>
              <a:rPr lang="en-US" sz="614" b="1" kern="0" dirty="0">
                <a:solidFill>
                  <a:prstClr val="white"/>
                </a:solidFill>
                <a:latin typeface="Arial Nova Cond" panose="020B0506020202020204" pitchFamily="34" charset="0"/>
              </a:rPr>
              <a:t>, </a:t>
            </a:r>
            <a:r>
              <a:rPr lang="id-ID" sz="614" b="1" kern="0" dirty="0">
                <a:solidFill>
                  <a:prstClr val="white"/>
                </a:solidFill>
                <a:latin typeface="Arial Nova Cond" panose="020B0506020202020204" pitchFamily="34" charset="0"/>
              </a:rPr>
              <a:t>Tactical Radio Communication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41EEB481-76A5-458E-B107-0B779923A4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336" y="2969557"/>
            <a:ext cx="120595" cy="177136"/>
          </a:xfrm>
          <a:prstGeom prst="rect">
            <a:avLst/>
          </a:prstGeom>
          <a:effectLst/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15CAE736-3765-4914-B0D7-64CA147E881D}"/>
              </a:ext>
            </a:extLst>
          </p:cNvPr>
          <p:cNvSpPr/>
          <p:nvPr/>
        </p:nvSpPr>
        <p:spPr>
          <a:xfrm>
            <a:off x="2562358" y="2014401"/>
            <a:ext cx="1262357" cy="46668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02008">
              <a:defRPr/>
            </a:pPr>
            <a:endParaRPr lang="en-ID" sz="1579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5933569-21A9-46D0-B19A-BB5CDC3B7392}"/>
              </a:ext>
            </a:extLst>
          </p:cNvPr>
          <p:cNvSpPr txBox="1"/>
          <p:nvPr/>
        </p:nvSpPr>
        <p:spPr>
          <a:xfrm>
            <a:off x="2427381" y="729348"/>
            <a:ext cx="5706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B71928"/>
                </a:solidFill>
                <a:latin typeface="Montserrat" panose="00000500000000000000" pitchFamily="2" charset="0"/>
              </a:rPr>
              <a:t>Holding in supporting the fulfillment of </a:t>
            </a:r>
            <a:r>
              <a:rPr lang="en-US" b="1" dirty="0" err="1">
                <a:solidFill>
                  <a:srgbClr val="B71928"/>
                </a:solidFill>
                <a:latin typeface="Montserrat" panose="00000500000000000000" pitchFamily="2" charset="0"/>
              </a:rPr>
              <a:t>Defence</a:t>
            </a:r>
            <a:r>
              <a:rPr lang="en-US" b="1" dirty="0">
                <a:solidFill>
                  <a:srgbClr val="B71928"/>
                </a:solidFill>
                <a:latin typeface="Montserrat" panose="00000500000000000000" pitchFamily="2" charset="0"/>
              </a:rPr>
              <a:t> Technology Modernization</a:t>
            </a:r>
            <a:endParaRPr lang="en-ID" b="1" dirty="0">
              <a:solidFill>
                <a:srgbClr val="B71928"/>
              </a:solidFill>
              <a:latin typeface="Montserrat" panose="000005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8DEA47-CB2B-45D4-8427-2C60563CD949}"/>
              </a:ext>
            </a:extLst>
          </p:cNvPr>
          <p:cNvGrpSpPr/>
          <p:nvPr/>
        </p:nvGrpSpPr>
        <p:grpSpPr>
          <a:xfrm>
            <a:off x="4990659" y="108719"/>
            <a:ext cx="639495" cy="639495"/>
            <a:chOff x="2192621" y="197443"/>
            <a:chExt cx="838200" cy="838200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3D7862E-C47A-4A59-B2AD-9E24015CB6B0}"/>
                </a:ext>
              </a:extLst>
            </p:cNvPr>
            <p:cNvSpPr/>
            <p:nvPr/>
          </p:nvSpPr>
          <p:spPr>
            <a:xfrm>
              <a:off x="2192621" y="197443"/>
              <a:ext cx="838200" cy="838200"/>
            </a:xfrm>
            <a:prstGeom prst="ellipse">
              <a:avLst/>
            </a:prstGeom>
            <a:gradFill>
              <a:gsLst>
                <a:gs pos="0">
                  <a:srgbClr val="C1202F"/>
                </a:gs>
                <a:gs pos="100000">
                  <a:srgbClr val="EE643C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73" name="Graphic 172" descr="Ribbon with solid fill">
              <a:extLst>
                <a:ext uri="{FF2B5EF4-FFF2-40B4-BE49-F238E27FC236}">
                  <a16:creationId xmlns:a16="http://schemas.microsoft.com/office/drawing/2014/main" id="{903BC1FA-8FEC-4F84-AFF0-28EBA4249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269990" y="290585"/>
              <a:ext cx="683461" cy="683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824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7684" y="0"/>
            <a:ext cx="9938084" cy="6160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FF0000"/>
      </a:accent1>
      <a:accent2>
        <a:srgbClr val="C2C2C4"/>
      </a:accent2>
      <a:accent3>
        <a:srgbClr val="99999A"/>
      </a:accent3>
      <a:accent4>
        <a:srgbClr val="C2C2C4"/>
      </a:accent4>
      <a:accent5>
        <a:srgbClr val="99999A"/>
      </a:accent5>
      <a:accent6>
        <a:srgbClr val="C2C2C4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1367</TotalTime>
  <Words>651</Words>
  <Application>Microsoft Office PowerPoint</Application>
  <PresentationFormat>Custom</PresentationFormat>
  <Paragraphs>113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</vt:lpstr>
      <vt:lpstr>Arial Black</vt:lpstr>
      <vt:lpstr>Arial MT</vt:lpstr>
      <vt:lpstr>Arial Nova Cond</vt:lpstr>
      <vt:lpstr>Bahnschrift</vt:lpstr>
      <vt:lpstr>Calibri</vt:lpstr>
      <vt:lpstr>Calibri Light</vt:lpstr>
      <vt:lpstr>Montserrat</vt:lpstr>
      <vt:lpstr>Segoe UI</vt:lpstr>
      <vt:lpstr>Tahoma</vt:lpstr>
      <vt:lpstr>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Len442-G</dc:creator>
  <cp:lastModifiedBy>Sevhira Ivani Aswir</cp:lastModifiedBy>
  <cp:revision>23</cp:revision>
  <dcterms:created xsi:type="dcterms:W3CDTF">2021-09-27T02:20:40Z</dcterms:created>
  <dcterms:modified xsi:type="dcterms:W3CDTF">2022-07-19T09:52:10Z</dcterms:modified>
</cp:coreProperties>
</file>